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4"/>
  </p:sldMasterIdLst>
  <p:notesMasterIdLst>
    <p:notesMasterId r:id="rId88"/>
  </p:notesMasterIdLst>
  <p:handoutMasterIdLst>
    <p:handoutMasterId r:id="rId89"/>
  </p:handoutMasterIdLst>
  <p:sldIdLst>
    <p:sldId id="640" r:id="rId5"/>
    <p:sldId id="1188" r:id="rId6"/>
    <p:sldId id="1184" r:id="rId7"/>
    <p:sldId id="1185" r:id="rId8"/>
    <p:sldId id="1186" r:id="rId9"/>
    <p:sldId id="290" r:id="rId10"/>
    <p:sldId id="291" r:id="rId11"/>
    <p:sldId id="292" r:id="rId12"/>
    <p:sldId id="293" r:id="rId13"/>
    <p:sldId id="1187" r:id="rId14"/>
    <p:sldId id="295" r:id="rId15"/>
    <p:sldId id="296" r:id="rId16"/>
    <p:sldId id="297" r:id="rId17"/>
    <p:sldId id="298" r:id="rId18"/>
    <p:sldId id="1183" r:id="rId19"/>
    <p:sldId id="1062" r:id="rId20"/>
    <p:sldId id="1114" r:id="rId21"/>
    <p:sldId id="1115" r:id="rId22"/>
    <p:sldId id="1116" r:id="rId23"/>
    <p:sldId id="1117" r:id="rId24"/>
    <p:sldId id="1120" r:id="rId25"/>
    <p:sldId id="1132" r:id="rId26"/>
    <p:sldId id="1119" r:id="rId27"/>
    <p:sldId id="1118" r:id="rId28"/>
    <p:sldId id="1121" r:id="rId29"/>
    <p:sldId id="1122" r:id="rId30"/>
    <p:sldId id="1123" r:id="rId31"/>
    <p:sldId id="1133" r:id="rId32"/>
    <p:sldId id="1124" r:id="rId33"/>
    <p:sldId id="1125" r:id="rId34"/>
    <p:sldId id="1126" r:id="rId35"/>
    <p:sldId id="1127" r:id="rId36"/>
    <p:sldId id="1128" r:id="rId37"/>
    <p:sldId id="1134" r:id="rId38"/>
    <p:sldId id="1129" r:id="rId39"/>
    <p:sldId id="1130" r:id="rId40"/>
    <p:sldId id="1131" r:id="rId41"/>
    <p:sldId id="1135" r:id="rId42"/>
    <p:sldId id="1139" r:id="rId43"/>
    <p:sldId id="1136" r:id="rId44"/>
    <p:sldId id="1137" r:id="rId45"/>
    <p:sldId id="1138" r:id="rId46"/>
    <p:sldId id="1140" r:id="rId47"/>
    <p:sldId id="1141" r:id="rId48"/>
    <p:sldId id="1142" r:id="rId49"/>
    <p:sldId id="1143" r:id="rId50"/>
    <p:sldId id="1144" r:id="rId51"/>
    <p:sldId id="1145" r:id="rId52"/>
    <p:sldId id="1146" r:id="rId53"/>
    <p:sldId id="1147" r:id="rId54"/>
    <p:sldId id="1148" r:id="rId55"/>
    <p:sldId id="1149" r:id="rId56"/>
    <p:sldId id="1150" r:id="rId57"/>
    <p:sldId id="1151" r:id="rId58"/>
    <p:sldId id="1152" r:id="rId59"/>
    <p:sldId id="1153" r:id="rId60"/>
    <p:sldId id="1154" r:id="rId61"/>
    <p:sldId id="1155" r:id="rId62"/>
    <p:sldId id="1156" r:id="rId63"/>
    <p:sldId id="1157" r:id="rId64"/>
    <p:sldId id="1158" r:id="rId65"/>
    <p:sldId id="1160" r:id="rId66"/>
    <p:sldId id="1161" r:id="rId67"/>
    <p:sldId id="1162" r:id="rId68"/>
    <p:sldId id="1163" r:id="rId69"/>
    <p:sldId id="1164" r:id="rId70"/>
    <p:sldId id="1165" r:id="rId71"/>
    <p:sldId id="1166" r:id="rId72"/>
    <p:sldId id="1167" r:id="rId73"/>
    <p:sldId id="1168" r:id="rId74"/>
    <p:sldId id="1169" r:id="rId75"/>
    <p:sldId id="1170" r:id="rId76"/>
    <p:sldId id="1171" r:id="rId77"/>
    <p:sldId id="1172" r:id="rId78"/>
    <p:sldId id="1173" r:id="rId79"/>
    <p:sldId id="1174" r:id="rId80"/>
    <p:sldId id="1175" r:id="rId81"/>
    <p:sldId id="1176" r:id="rId82"/>
    <p:sldId id="1177" r:id="rId83"/>
    <p:sldId id="1178" r:id="rId84"/>
    <p:sldId id="1179" r:id="rId85"/>
    <p:sldId id="1180" r:id="rId86"/>
    <p:sldId id="638" r:id="rId87"/>
  </p:sldIdLst>
  <p:sldSz cx="12192000" cy="6858000"/>
  <p:notesSz cx="6858000" cy="9144000"/>
  <p:defaultTextStyle>
    <a:defPPr>
      <a:defRPr lang="en-US"/>
    </a:defPPr>
    <a:lvl1pPr marL="0" algn="l" defTabSz="536433" rtl="0" eaLnBrk="1" latinLnBrk="0" hangingPunct="1">
      <a:defRPr sz="2112" kern="1200">
        <a:solidFill>
          <a:schemeClr val="tx1"/>
        </a:solidFill>
        <a:latin typeface="+mn-lt"/>
        <a:ea typeface="+mn-ea"/>
        <a:cs typeface="+mn-cs"/>
      </a:defRPr>
    </a:lvl1pPr>
    <a:lvl2pPr marL="536433" algn="l" defTabSz="536433" rtl="0" eaLnBrk="1" latinLnBrk="0" hangingPunct="1">
      <a:defRPr sz="2112" kern="1200">
        <a:solidFill>
          <a:schemeClr val="tx1"/>
        </a:solidFill>
        <a:latin typeface="+mn-lt"/>
        <a:ea typeface="+mn-ea"/>
        <a:cs typeface="+mn-cs"/>
      </a:defRPr>
    </a:lvl2pPr>
    <a:lvl3pPr marL="1072866" algn="l" defTabSz="536433" rtl="0" eaLnBrk="1" latinLnBrk="0" hangingPunct="1">
      <a:defRPr sz="2112" kern="1200">
        <a:solidFill>
          <a:schemeClr val="tx1"/>
        </a:solidFill>
        <a:latin typeface="+mn-lt"/>
        <a:ea typeface="+mn-ea"/>
        <a:cs typeface="+mn-cs"/>
      </a:defRPr>
    </a:lvl3pPr>
    <a:lvl4pPr marL="1609298" algn="l" defTabSz="536433" rtl="0" eaLnBrk="1" latinLnBrk="0" hangingPunct="1">
      <a:defRPr sz="2112" kern="1200">
        <a:solidFill>
          <a:schemeClr val="tx1"/>
        </a:solidFill>
        <a:latin typeface="+mn-lt"/>
        <a:ea typeface="+mn-ea"/>
        <a:cs typeface="+mn-cs"/>
      </a:defRPr>
    </a:lvl4pPr>
    <a:lvl5pPr marL="2145731" algn="l" defTabSz="536433" rtl="0" eaLnBrk="1" latinLnBrk="0" hangingPunct="1">
      <a:defRPr sz="2112" kern="1200">
        <a:solidFill>
          <a:schemeClr val="tx1"/>
        </a:solidFill>
        <a:latin typeface="+mn-lt"/>
        <a:ea typeface="+mn-ea"/>
        <a:cs typeface="+mn-cs"/>
      </a:defRPr>
    </a:lvl5pPr>
    <a:lvl6pPr marL="2682164" algn="l" defTabSz="536433" rtl="0" eaLnBrk="1" latinLnBrk="0" hangingPunct="1">
      <a:defRPr sz="2112" kern="1200">
        <a:solidFill>
          <a:schemeClr val="tx1"/>
        </a:solidFill>
        <a:latin typeface="+mn-lt"/>
        <a:ea typeface="+mn-ea"/>
        <a:cs typeface="+mn-cs"/>
      </a:defRPr>
    </a:lvl6pPr>
    <a:lvl7pPr marL="3218597" algn="l" defTabSz="536433" rtl="0" eaLnBrk="1" latinLnBrk="0" hangingPunct="1">
      <a:defRPr sz="2112" kern="1200">
        <a:solidFill>
          <a:schemeClr val="tx1"/>
        </a:solidFill>
        <a:latin typeface="+mn-lt"/>
        <a:ea typeface="+mn-ea"/>
        <a:cs typeface="+mn-cs"/>
      </a:defRPr>
    </a:lvl7pPr>
    <a:lvl8pPr marL="3755029" algn="l" defTabSz="536433" rtl="0" eaLnBrk="1" latinLnBrk="0" hangingPunct="1">
      <a:defRPr sz="2112" kern="1200">
        <a:solidFill>
          <a:schemeClr val="tx1"/>
        </a:solidFill>
        <a:latin typeface="+mn-lt"/>
        <a:ea typeface="+mn-ea"/>
        <a:cs typeface="+mn-cs"/>
      </a:defRPr>
    </a:lvl8pPr>
    <a:lvl9pPr marL="4291462" algn="l" defTabSz="536433" rtl="0" eaLnBrk="1" latinLnBrk="0" hangingPunct="1">
      <a:defRPr sz="211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userDrawn="1">
          <p15:clr>
            <a:srgbClr val="A4A3A4"/>
          </p15:clr>
        </p15:guide>
        <p15:guide id="2" orient="horz" pos="984" userDrawn="1">
          <p15:clr>
            <a:srgbClr val="A4A3A4"/>
          </p15:clr>
        </p15:guide>
        <p15:guide id="3" orient="horz" pos="1200" userDrawn="1">
          <p15:clr>
            <a:srgbClr val="A4A3A4"/>
          </p15:clr>
        </p15:guide>
        <p15:guide id="4" orient="horz" pos="482" userDrawn="1">
          <p15:clr>
            <a:srgbClr val="A4A3A4"/>
          </p15:clr>
        </p15:guide>
        <p15:guide id="5" orient="horz" pos="792" userDrawn="1">
          <p15:clr>
            <a:srgbClr val="A4A3A4"/>
          </p15:clr>
        </p15:guide>
        <p15:guide id="6" orient="horz" pos="3000" userDrawn="1">
          <p15:clr>
            <a:srgbClr val="A4A3A4"/>
          </p15:clr>
        </p15:guide>
        <p15:guide id="8" orient="horz" pos="3271" userDrawn="1">
          <p15:clr>
            <a:srgbClr val="A4A3A4"/>
          </p15:clr>
        </p15:guide>
        <p15:guide id="9" pos="2393" userDrawn="1">
          <p15:clr>
            <a:srgbClr val="A4A3A4"/>
          </p15:clr>
        </p15:guide>
        <p15:guide id="10" pos="3644" userDrawn="1">
          <p15:clr>
            <a:srgbClr val="A4A3A4"/>
          </p15:clr>
        </p15:guide>
        <p15:guide id="11" pos="267" userDrawn="1">
          <p15:clr>
            <a:srgbClr val="A4A3A4"/>
          </p15:clr>
        </p15:guide>
        <p15:guide id="12" pos="7106" userDrawn="1">
          <p15:clr>
            <a:srgbClr val="A4A3A4"/>
          </p15:clr>
        </p15:guide>
        <p15:guide id="13" pos="7413" userDrawn="1">
          <p15:clr>
            <a:srgbClr val="A4A3A4"/>
          </p15:clr>
        </p15:guide>
        <p15:guide id="14" pos="3840" userDrawn="1">
          <p15:clr>
            <a:srgbClr val="A4A3A4"/>
          </p15:clr>
        </p15:guide>
        <p15:guide id="15" pos="4740" userDrawn="1">
          <p15:clr>
            <a:srgbClr val="A4A3A4"/>
          </p15:clr>
        </p15:guide>
        <p15:guide id="16" pos="2620" userDrawn="1">
          <p15:clr>
            <a:srgbClr val="A4A3A4"/>
          </p15:clr>
        </p15:guide>
        <p15:guide id="17" pos="4964" userDrawn="1">
          <p15:clr>
            <a:srgbClr val="A4A3A4"/>
          </p15:clr>
        </p15:guide>
        <p15:guide id="18" orient="horz" pos="14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DE5"/>
    <a:srgbClr val="83C937"/>
    <a:srgbClr val="6EA92D"/>
    <a:srgbClr val="C1DFF5"/>
    <a:srgbClr val="00D05E"/>
    <a:srgbClr val="01F9BE"/>
    <a:srgbClr val="01A982"/>
    <a:srgbClr val="5F7076"/>
    <a:srgbClr val="01A77F"/>
    <a:srgbClr val="0D433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94" autoAdjust="0"/>
    <p:restoredTop sz="95501" autoAdjust="0"/>
  </p:normalViewPr>
  <p:slideViewPr>
    <p:cSldViewPr snapToGrid="0">
      <p:cViewPr>
        <p:scale>
          <a:sx n="100" d="100"/>
          <a:sy n="100" d="100"/>
        </p:scale>
        <p:origin x="211" y="-58"/>
      </p:cViewPr>
      <p:guideLst>
        <p:guide orient="horz" pos="3974"/>
        <p:guide orient="horz" pos="984"/>
        <p:guide orient="horz" pos="1200"/>
        <p:guide orient="horz" pos="482"/>
        <p:guide orient="horz" pos="792"/>
        <p:guide orient="horz" pos="3000"/>
        <p:guide orient="horz" pos="3271"/>
        <p:guide pos="2393"/>
        <p:guide pos="3644"/>
        <p:guide pos="267"/>
        <p:guide pos="7106"/>
        <p:guide pos="7413"/>
        <p:guide pos="3840"/>
        <p:guide pos="4740"/>
        <p:guide pos="2620"/>
        <p:guide pos="4964"/>
        <p:guide orient="horz" pos="142"/>
      </p:guideLst>
    </p:cSldViewPr>
  </p:slideViewPr>
  <p:outlineViewPr>
    <p:cViewPr>
      <p:scale>
        <a:sx n="33" d="100"/>
        <a:sy n="33" d="100"/>
      </p:scale>
      <p:origin x="0" y="19848"/>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53" d="100"/>
          <a:sy n="53" d="100"/>
        </p:scale>
        <p:origin x="2648" y="5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handoutMaster" Target="handoutMasters/handout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latin typeface="맑은 고딕" panose="020B0503020000020004" pitchFamily="50" charset="-127"/>
              <a:cs typeface="HP Simplified"/>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A678B55-319B-2D4F-AE49-6C1B6E1A4DDA}" type="datetimeFigureOut">
              <a:rPr lang="en-US" smtClean="0">
                <a:latin typeface="맑은 고딕" panose="020B0503020000020004" pitchFamily="50" charset="-127"/>
                <a:cs typeface="HP Simplified"/>
              </a:rPr>
              <a:pPr/>
              <a:t>2/2/2022</a:t>
            </a:fld>
            <a:endParaRPr lang="en-GB" dirty="0">
              <a:latin typeface="맑은 고딕" panose="020B0503020000020004" pitchFamily="50" charset="-127"/>
              <a:cs typeface="HP Simplifie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latin typeface="맑은 고딕" panose="020B0503020000020004" pitchFamily="50" charset="-127"/>
              <a:cs typeface="HP Simplified"/>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1B27340-60F0-7D46-BC5B-91B08A318A82}" type="slidenum">
              <a:rPr lang="en-GB" smtClean="0">
                <a:latin typeface="맑은 고딕" panose="020B0503020000020004" pitchFamily="50" charset="-127"/>
                <a:cs typeface="HP Simplified"/>
              </a:rPr>
              <a:pPr/>
              <a:t>‹#›</a:t>
            </a:fld>
            <a:endParaRPr lang="en-GB" dirty="0">
              <a:latin typeface="맑은 고딕" panose="020B0503020000020004" pitchFamily="50" charset="-127"/>
              <a:cs typeface="HP Simplified"/>
            </a:endParaRPr>
          </a:p>
        </p:txBody>
      </p:sp>
    </p:spTree>
    <p:extLst>
      <p:ext uri="{BB962C8B-B14F-4D97-AF65-F5344CB8AC3E}">
        <p14:creationId xmlns:p14="http://schemas.microsoft.com/office/powerpoint/2010/main" val="493217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맑은 고딕" panose="020B0503020000020004" pitchFamily="50" charset="-127"/>
                <a:cs typeface="맑은 고딕" panose="020B0503020000020004" pitchFamily="50" charset="-127"/>
              </a:defRPr>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맑은 고딕" panose="020B0503020000020004" pitchFamily="50" charset="-127"/>
                <a:cs typeface="맑은 고딕" panose="020B0503020000020004" pitchFamily="50" charset="-127"/>
              </a:defRPr>
            </a:lvl1pPr>
          </a:lstStyle>
          <a:p>
            <a:fld id="{2D9CAF8C-0805-8440-B43D-DCCAAA4D80CE}" type="datetimeFigureOut">
              <a:rPr lang="en-US" smtClean="0"/>
              <a:pPr/>
              <a:t>2/2/2022</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맑은 고딕" panose="020B0503020000020004" pitchFamily="50" charset="-127"/>
                <a:cs typeface="맑은 고딕" panose="020B0503020000020004" pitchFamily="50" charset="-127"/>
              </a:defRPr>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맑은 고딕" panose="020B0503020000020004" pitchFamily="50" charset="-127"/>
                <a:cs typeface="맑은 고딕" panose="020B0503020000020004" pitchFamily="50" charset="-127"/>
              </a:defRPr>
            </a:lvl1pPr>
          </a:lstStyle>
          <a:p>
            <a:fld id="{22A853E8-D85F-5D49-95D2-E1D96ABFE2B9}" type="slidenum">
              <a:rPr lang="en-GB" smtClean="0"/>
              <a:pPr/>
              <a:t>‹#›</a:t>
            </a:fld>
            <a:endParaRPr lang="en-GB" dirty="0"/>
          </a:p>
        </p:txBody>
      </p:sp>
    </p:spTree>
    <p:extLst>
      <p:ext uri="{BB962C8B-B14F-4D97-AF65-F5344CB8AC3E}">
        <p14:creationId xmlns:p14="http://schemas.microsoft.com/office/powerpoint/2010/main" val="2688079807"/>
      </p:ext>
    </p:extLst>
  </p:cSld>
  <p:clrMap bg1="lt1" tx1="dk1" bg2="lt2" tx2="dk2" accent1="accent1" accent2="accent2" accent3="accent3" accent4="accent4" accent5="accent5" accent6="accent6" hlink="hlink" folHlink="folHlink"/>
  <p:hf hdr="0" ftr="0" dt="0"/>
  <p:notesStyle>
    <a:lvl1pPr marL="0" algn="l" defTabSz="536433" rtl="0" eaLnBrk="1" latinLnBrk="0" hangingPunct="1">
      <a:defRPr sz="1408" kern="1200">
        <a:solidFill>
          <a:schemeClr val="tx1"/>
        </a:solidFill>
        <a:latin typeface="맑은 고딕" panose="020B0503020000020004" pitchFamily="50" charset="-127"/>
        <a:ea typeface="+mn-ea"/>
        <a:cs typeface="맑은 고딕" panose="020B0503020000020004" pitchFamily="50" charset="-127"/>
      </a:defRPr>
    </a:lvl1pPr>
    <a:lvl2pPr marL="536433" algn="l" defTabSz="536433" rtl="0" eaLnBrk="1" latinLnBrk="0" hangingPunct="1">
      <a:defRPr sz="1408" kern="1200">
        <a:solidFill>
          <a:schemeClr val="tx1"/>
        </a:solidFill>
        <a:latin typeface="맑은 고딕" panose="020B0503020000020004" pitchFamily="50" charset="-127"/>
        <a:ea typeface="+mn-ea"/>
        <a:cs typeface="맑은 고딕" panose="020B0503020000020004" pitchFamily="50" charset="-127"/>
      </a:defRPr>
    </a:lvl2pPr>
    <a:lvl3pPr marL="1072866" algn="l" defTabSz="536433" rtl="0" eaLnBrk="1" latinLnBrk="0" hangingPunct="1">
      <a:defRPr sz="1408" kern="1200">
        <a:solidFill>
          <a:schemeClr val="tx1"/>
        </a:solidFill>
        <a:latin typeface="맑은 고딕" panose="020B0503020000020004" pitchFamily="50" charset="-127"/>
        <a:ea typeface="+mn-ea"/>
        <a:cs typeface="맑은 고딕" panose="020B0503020000020004" pitchFamily="50" charset="-127"/>
      </a:defRPr>
    </a:lvl3pPr>
    <a:lvl4pPr marL="1609298" algn="l" defTabSz="536433" rtl="0" eaLnBrk="1" latinLnBrk="0" hangingPunct="1">
      <a:defRPr sz="1408" kern="1200">
        <a:solidFill>
          <a:schemeClr val="tx1"/>
        </a:solidFill>
        <a:latin typeface="맑은 고딕" panose="020B0503020000020004" pitchFamily="50" charset="-127"/>
        <a:ea typeface="+mn-ea"/>
        <a:cs typeface="맑은 고딕" panose="020B0503020000020004" pitchFamily="50" charset="-127"/>
      </a:defRPr>
    </a:lvl4pPr>
    <a:lvl5pPr marL="2145731" algn="l" defTabSz="536433" rtl="0" eaLnBrk="1" latinLnBrk="0" hangingPunct="1">
      <a:defRPr sz="1408" kern="1200">
        <a:solidFill>
          <a:schemeClr val="tx1"/>
        </a:solidFill>
        <a:latin typeface="맑은 고딕" panose="020B0503020000020004" pitchFamily="50" charset="-127"/>
        <a:ea typeface="+mn-ea"/>
        <a:cs typeface="맑은 고딕" panose="020B0503020000020004" pitchFamily="50" charset="-127"/>
      </a:defRPr>
    </a:lvl5pPr>
    <a:lvl6pPr marL="2682164" algn="l" defTabSz="536433" rtl="0" eaLnBrk="1" latinLnBrk="0" hangingPunct="1">
      <a:defRPr sz="1408" kern="1200">
        <a:solidFill>
          <a:schemeClr val="tx1"/>
        </a:solidFill>
        <a:latin typeface="+mn-lt"/>
        <a:ea typeface="+mn-ea"/>
        <a:cs typeface="+mn-cs"/>
      </a:defRPr>
    </a:lvl6pPr>
    <a:lvl7pPr marL="3218597" algn="l" defTabSz="536433" rtl="0" eaLnBrk="1" latinLnBrk="0" hangingPunct="1">
      <a:defRPr sz="1408" kern="1200">
        <a:solidFill>
          <a:schemeClr val="tx1"/>
        </a:solidFill>
        <a:latin typeface="+mn-lt"/>
        <a:ea typeface="+mn-ea"/>
        <a:cs typeface="+mn-cs"/>
      </a:defRPr>
    </a:lvl7pPr>
    <a:lvl8pPr marL="3755029" algn="l" defTabSz="536433" rtl="0" eaLnBrk="1" latinLnBrk="0" hangingPunct="1">
      <a:defRPr sz="1408" kern="1200">
        <a:solidFill>
          <a:schemeClr val="tx1"/>
        </a:solidFill>
        <a:latin typeface="+mn-lt"/>
        <a:ea typeface="+mn-ea"/>
        <a:cs typeface="+mn-cs"/>
      </a:defRPr>
    </a:lvl8pPr>
    <a:lvl9pPr marL="4291462" algn="l" defTabSz="536433" rtl="0" eaLnBrk="1" latinLnBrk="0" hangingPunct="1">
      <a:defRPr sz="14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578353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pPr lvl="0"/>
            <a:r>
              <a:rPr lang="en-US" sz="1300" dirty="0"/>
              <a:t>In the Veeam backup infrastructure, you can use one of the four repository types listed on the slide.</a:t>
            </a:r>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14</a:t>
            </a:fld>
            <a:endParaRPr lang="ru-RU">
              <a:solidFill>
                <a:prstClr val="black"/>
              </a:solidFill>
            </a:endParaRPr>
          </a:p>
        </p:txBody>
      </p:sp>
    </p:spTree>
    <p:extLst>
      <p:ext uri="{BB962C8B-B14F-4D97-AF65-F5344CB8AC3E}">
        <p14:creationId xmlns:p14="http://schemas.microsoft.com/office/powerpoint/2010/main" val="1766613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17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80151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18</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917452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037247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090789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281256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044132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668838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267298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12831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753869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35448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69749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741272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562678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685298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868936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041511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852905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563842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4734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b="1" dirty="0"/>
              <a:t>The Direct SAN Access transport mode</a:t>
            </a:r>
            <a:r>
              <a:rPr lang="en-US" sz="1300" dirty="0"/>
              <a:t> is recommended for VMs with disks located </a:t>
            </a:r>
            <a:r>
              <a:rPr lang="en-US" sz="1300" i="1" dirty="0"/>
              <a:t>on shared VMFS SAN LUNs that are connected to ESX(</a:t>
            </a:r>
            <a:r>
              <a:rPr lang="en-US" sz="1300" i="1" dirty="0" err="1"/>
              <a:t>i</a:t>
            </a:r>
            <a:r>
              <a:rPr lang="en-US" sz="1300" i="1" dirty="0"/>
              <a:t>) hosts via FC or iSCSI</a:t>
            </a:r>
            <a:r>
              <a:rPr lang="en-US" sz="1300" dirty="0"/>
              <a:t>. </a:t>
            </a:r>
          </a:p>
          <a:p>
            <a:r>
              <a:rPr lang="en-US" sz="1300" dirty="0"/>
              <a:t> </a:t>
            </a:r>
          </a:p>
          <a:p>
            <a:pPr defTabSz="971916">
              <a:spcAft>
                <a:spcPts val="638"/>
              </a:spcAft>
              <a:defRPr/>
            </a:pPr>
            <a:r>
              <a:rPr lang="en-US" sz="1300" dirty="0"/>
              <a:t>Data retrieval in the Direct SAN Access transport mode is as follows</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a request to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to locate the necessary VM on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locates the VM and retrieves metadata about the layout of VM disks on the storage (physical addresses of data blocks).</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sends metadata to the </a:t>
            </a:r>
            <a:r>
              <a:rPr lang="en-US" i="1" dirty="0">
                <a:solidFill>
                  <a:srgbClr val="000000"/>
                </a:solidFill>
                <a:effectLst/>
                <a:latin typeface="Calibri" panose="020F0502020204030204" pitchFamily="34" charset="0"/>
                <a:sym typeface="Calibri" panose="020F0502020204030204" pitchFamily="34" charset="0"/>
              </a:rPr>
              <a:t>backup proxy </a:t>
            </a:r>
            <a:r>
              <a:rPr lang="en-US" dirty="0">
                <a:solidFill>
                  <a:srgbClr val="000000"/>
                </a:solidFill>
                <a:effectLst/>
                <a:latin typeface="Calibri" panose="020F0502020204030204" pitchFamily="34" charset="0"/>
                <a:sym typeface="Calibri" panose="020F0502020204030204" pitchFamily="34" charset="0"/>
              </a:rPr>
              <a:t>via network mode.</a:t>
            </a:r>
          </a:p>
          <a:p>
            <a:pPr marL="242979" indent="-242979">
              <a:buFont typeface="+mj-lt"/>
              <a:buAutoNum type="arabicPeriod"/>
            </a:pPr>
            <a:r>
              <a:rPr lang="en-US" i="1" dirty="0">
                <a:solidFill>
                  <a:srgbClr val="000000"/>
                </a:solidFill>
                <a:effectLst/>
                <a:latin typeface="Calibri" panose="020F0502020204030204" pitchFamily="34" charset="0"/>
                <a:sym typeface="Calibri" panose="020F0502020204030204" pitchFamily="34" charset="0"/>
              </a:rPr>
              <a:t>The backup proxy </a:t>
            </a:r>
            <a:r>
              <a:rPr lang="en-US" dirty="0">
                <a:solidFill>
                  <a:srgbClr val="000000"/>
                </a:solidFill>
                <a:effectLst/>
                <a:latin typeface="Calibri" panose="020F0502020204030204" pitchFamily="34" charset="0"/>
                <a:sym typeface="Calibri" panose="020F0502020204030204" pitchFamily="34" charset="0"/>
              </a:rPr>
              <a:t>uses metadata to copy VM data blocks directly from the storage via the SAN.</a:t>
            </a:r>
          </a:p>
          <a:p>
            <a:pPr marL="242979" indent="-242979">
              <a:buFont typeface="+mj-lt"/>
              <a:buAutoNum type="arabicPeriod"/>
            </a:pPr>
            <a:r>
              <a:rPr lang="en-US" i="1" dirty="0">
                <a:solidFill>
                  <a:srgbClr val="000000"/>
                </a:solidFill>
                <a:effectLst/>
                <a:latin typeface="Calibri" panose="020F0502020204030204" pitchFamily="34" charset="0"/>
                <a:sym typeface="Calibri" panose="020F0502020204030204" pitchFamily="34" charset="0"/>
              </a:rPr>
              <a:t>The backup proxy </a:t>
            </a:r>
            <a:r>
              <a:rPr lang="en-US" dirty="0">
                <a:solidFill>
                  <a:srgbClr val="000000"/>
                </a:solidFill>
                <a:effectLst/>
                <a:latin typeface="Calibri" panose="020F0502020204030204" pitchFamily="34" charset="0"/>
                <a:sym typeface="Calibri" panose="020F0502020204030204" pitchFamily="34" charset="0"/>
              </a:rPr>
              <a:t>processes copies data blocks and sends them to the target.</a:t>
            </a:r>
          </a:p>
          <a:p>
            <a:endParaRPr lang="en-US" dirty="0">
              <a:solidFill>
                <a:srgbClr val="000000"/>
              </a:solidFill>
              <a:effectLst/>
              <a:latin typeface="Calibri" panose="020F0502020204030204" pitchFamily="34" charset="0"/>
              <a:sym typeface="Calibri" panose="020F0502020204030204" pitchFamily="34" charset="0"/>
            </a:endParaRPr>
          </a:p>
          <a:p>
            <a:r>
              <a:rPr lang="en-US" sz="1300" dirty="0"/>
              <a:t>You can use Direct SAN Access transport mode for all operations in which the backup proxy is engaged, including VM restore.</a:t>
            </a:r>
          </a:p>
          <a:p>
            <a:endParaRPr lang="en-US" dirty="0">
              <a:solidFill>
                <a:srgbClr val="000000"/>
              </a:solidFill>
              <a:effectLst/>
              <a:latin typeface="Calibri" panose="020F0502020204030204" pitchFamily="34" charset="0"/>
              <a:sym typeface="Calibri" panose="020F0502020204030204" pitchFamily="34" charset="0"/>
            </a:endParaRPr>
          </a:p>
          <a:p>
            <a:r>
              <a:rPr lang="en-US" b="1" dirty="0">
                <a:solidFill>
                  <a:srgbClr val="000000"/>
                </a:solidFill>
                <a:effectLst/>
                <a:latin typeface="Calibri" panose="020F0502020204030204" pitchFamily="34" charset="0"/>
                <a:sym typeface="Calibri" panose="020F0502020204030204" pitchFamily="34" charset="0"/>
              </a:rPr>
              <a:t>Note: </a:t>
            </a:r>
            <a:r>
              <a:rPr lang="en-US" dirty="0">
                <a:solidFill>
                  <a:srgbClr val="000000"/>
                </a:solidFill>
                <a:effectLst/>
                <a:latin typeface="Calibri" panose="020F0502020204030204" pitchFamily="34" charset="0"/>
                <a:sym typeface="Calibri" panose="020F0502020204030204" pitchFamily="34" charset="0"/>
              </a:rPr>
              <a:t>There are a number of requirements and limitations for Direct SAN access mode. You are welcome to check them out in our user guide. </a:t>
            </a:r>
            <a:endParaRPr lang="ru-RU"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6</a:t>
            </a:fld>
            <a:endParaRPr lang="ru-RU" dirty="0">
              <a:solidFill>
                <a:prstClr val="black"/>
              </a:solidFill>
            </a:endParaRPr>
          </a:p>
        </p:txBody>
      </p:sp>
    </p:spTree>
    <p:extLst>
      <p:ext uri="{BB962C8B-B14F-4D97-AF65-F5344CB8AC3E}">
        <p14:creationId xmlns:p14="http://schemas.microsoft.com/office/powerpoint/2010/main" val="51876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712917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289920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516677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497625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019200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895547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701358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788126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126578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49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379756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b="1" dirty="0"/>
              <a:t>The Direct NFS access transport mode </a:t>
            </a:r>
            <a:r>
              <a:rPr lang="en-US" sz="1300" dirty="0"/>
              <a:t>is a recommended transport mode for VMs with disks located </a:t>
            </a:r>
            <a:r>
              <a:rPr lang="en-US" sz="1300" i="1" dirty="0"/>
              <a:t>on NFS </a:t>
            </a:r>
            <a:r>
              <a:rPr lang="en-US" sz="1300" i="1" dirty="0" err="1"/>
              <a:t>datastore</a:t>
            </a:r>
            <a:r>
              <a:rPr lang="en-US" sz="1300" dirty="0" err="1"/>
              <a:t>s</a:t>
            </a:r>
            <a:r>
              <a:rPr lang="en-US" sz="1300" dirty="0"/>
              <a:t>.</a:t>
            </a:r>
            <a:r>
              <a:rPr lang="en-US" sz="1300" b="1" dirty="0"/>
              <a:t>  </a:t>
            </a:r>
            <a:endParaRPr lang="en-US" sz="1300" dirty="0"/>
          </a:p>
          <a:p>
            <a:endParaRPr lang="en-US" dirty="0">
              <a:solidFill>
                <a:srgbClr val="000000"/>
              </a:solidFill>
              <a:effectLst/>
              <a:latin typeface="Calibri" panose="020F0502020204030204" pitchFamily="34" charset="0"/>
              <a:sym typeface="Calibri" panose="020F0502020204030204" pitchFamily="34" charset="0"/>
            </a:endParaRPr>
          </a:p>
          <a:p>
            <a:pPr>
              <a:spcAft>
                <a:spcPts val="638"/>
              </a:spcAft>
            </a:pPr>
            <a:r>
              <a:rPr lang="en-US" sz="1300" dirty="0"/>
              <a:t>Data backup in the Direct NFS access transport mode is as follows</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a request to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to locate a VM on the NFS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 </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locates the VM.</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retrieves metadata about the layout of VM disks on the storage (physical addresses of data blocks). </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sends metadata to the backup proxy. </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uses metadata to copy VM data blocks directly from the NFS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 over the LAN. </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processes copied data blocks and sends them to the target over the LAN.</a:t>
            </a:r>
          </a:p>
          <a:p>
            <a:endParaRPr lang="en-US" dirty="0">
              <a:solidFill>
                <a:srgbClr val="000000"/>
              </a:solidFill>
              <a:effectLst/>
              <a:latin typeface="Calibri" panose="020F0502020204030204" pitchFamily="34" charset="0"/>
              <a:sym typeface="Calibri" panose="020F0502020204030204" pitchFamily="34" charset="0"/>
            </a:endParaRPr>
          </a:p>
          <a:p>
            <a:r>
              <a:rPr lang="en-US" sz="1300" dirty="0"/>
              <a:t>You can use Direct NFS Access transport mode for all operations in which the backup proxy is engaged, including VM restore.</a:t>
            </a:r>
          </a:p>
          <a:p>
            <a:endParaRPr lang="en-US" dirty="0">
              <a:solidFill>
                <a:srgbClr val="000000"/>
              </a:solidFill>
              <a:effectLst/>
              <a:latin typeface="Calibri" panose="020F0502020204030204" pitchFamily="34" charset="0"/>
              <a:sym typeface="Calibri" panose="020F0502020204030204" pitchFamily="34" charset="0"/>
            </a:endParaRPr>
          </a:p>
          <a:p>
            <a:r>
              <a:rPr lang="en-US" b="1" dirty="0">
                <a:solidFill>
                  <a:srgbClr val="000000"/>
                </a:solidFill>
                <a:effectLst/>
                <a:latin typeface="Calibri" panose="020F0502020204030204" pitchFamily="34" charset="0"/>
                <a:sym typeface="Calibri" panose="020F0502020204030204" pitchFamily="34" charset="0"/>
              </a:rPr>
              <a:t>Note: </a:t>
            </a:r>
            <a:r>
              <a:rPr lang="en-US" dirty="0">
                <a:solidFill>
                  <a:srgbClr val="000000"/>
                </a:solidFill>
                <a:effectLst/>
                <a:latin typeface="Calibri" panose="020F0502020204030204" pitchFamily="34" charset="0"/>
                <a:sym typeface="Calibri" panose="020F0502020204030204" pitchFamily="34" charset="0"/>
              </a:rPr>
              <a:t>There are a number of requirements and limitations for Direct NFS access mode. You are welcome to check them out in our user guide. </a:t>
            </a:r>
            <a:endParaRPr lang="ru-RU"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7</a:t>
            </a:fld>
            <a:endParaRPr lang="ru-RU" dirty="0">
              <a:solidFill>
                <a:prstClr val="black"/>
              </a:solidFill>
            </a:endParaRPr>
          </a:p>
        </p:txBody>
      </p:sp>
    </p:spTree>
    <p:extLst>
      <p:ext uri="{BB962C8B-B14F-4D97-AF65-F5344CB8AC3E}">
        <p14:creationId xmlns:p14="http://schemas.microsoft.com/office/powerpoint/2010/main" val="9996772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64446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66748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524108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333113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36082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5328706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3962712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58</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608440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30221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89340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a:xfrm>
            <a:off x="536085" y="6453300"/>
            <a:ext cx="4288676" cy="6450940"/>
          </a:xfrm>
        </p:spPr>
        <p:txBody>
          <a:bodyPr/>
          <a:lstStyle/>
          <a:p>
            <a:r>
              <a:rPr lang="en-US" dirty="0">
                <a:solidFill>
                  <a:srgbClr val="000000"/>
                </a:solidFill>
                <a:effectLst/>
                <a:latin typeface="Calibri" panose="020F0502020204030204" pitchFamily="34" charset="0"/>
                <a:sym typeface="Calibri" panose="020F0502020204030204" pitchFamily="34" charset="0"/>
              </a:rPr>
              <a:t>In </a:t>
            </a:r>
            <a:r>
              <a:rPr lang="en-US" b="1" dirty="0">
                <a:solidFill>
                  <a:srgbClr val="000000"/>
                </a:solidFill>
                <a:effectLst/>
                <a:latin typeface="Calibri" panose="020F0502020204030204" pitchFamily="34" charset="0"/>
                <a:sym typeface="Calibri" panose="020F0502020204030204" pitchFamily="34" charset="0"/>
              </a:rPr>
              <a:t>the Virtual Appliance mode</a:t>
            </a:r>
            <a:r>
              <a:rPr lang="en-US" dirty="0">
                <a:solidFill>
                  <a:srgbClr val="000000"/>
                </a:solidFill>
                <a:effectLst/>
                <a:latin typeface="Calibri" panose="020F0502020204030204" pitchFamily="34" charset="0"/>
                <a:sym typeface="Calibri" panose="020F0502020204030204" pitchFamily="34" charset="0"/>
              </a:rPr>
              <a:t>, Veeam Backup &amp; Replication uses the VMware SCSI </a:t>
            </a:r>
            <a:r>
              <a:rPr lang="en-US" dirty="0" err="1">
                <a:solidFill>
                  <a:srgbClr val="000000"/>
                </a:solidFill>
                <a:effectLst/>
                <a:latin typeface="Calibri" panose="020F0502020204030204" pitchFamily="34" charset="0"/>
                <a:sym typeface="Calibri" panose="020F0502020204030204" pitchFamily="34" charset="0"/>
              </a:rPr>
              <a:t>HotAdd</a:t>
            </a:r>
            <a:r>
              <a:rPr lang="en-US" dirty="0">
                <a:solidFill>
                  <a:srgbClr val="000000"/>
                </a:solidFill>
                <a:effectLst/>
                <a:latin typeface="Calibri" panose="020F0502020204030204" pitchFamily="34" charset="0"/>
                <a:sym typeface="Calibri" panose="020F0502020204030204" pitchFamily="34" charset="0"/>
              </a:rPr>
              <a:t> capability that allows attaching devices to a VM while the VM is running.</a:t>
            </a:r>
          </a:p>
          <a:p>
            <a:endParaRPr lang="en-US" dirty="0">
              <a:solidFill>
                <a:srgbClr val="000000"/>
              </a:solidFill>
              <a:effectLst/>
              <a:latin typeface="Calibri" panose="020F0502020204030204" pitchFamily="34" charset="0"/>
              <a:sym typeface="Calibri" panose="020F0502020204030204" pitchFamily="34" charset="0"/>
            </a:endParaRPr>
          </a:p>
          <a:p>
            <a:r>
              <a:rPr lang="en-US" dirty="0">
                <a:solidFill>
                  <a:srgbClr val="000000"/>
                </a:solidFill>
                <a:effectLst/>
                <a:latin typeface="Calibri" panose="020F0502020204030204" pitchFamily="34" charset="0"/>
                <a:sym typeface="Calibri" panose="020F0502020204030204" pitchFamily="34" charset="0"/>
              </a:rPr>
              <a:t>During backup, replication or restore disks of the processed VM are </a:t>
            </a:r>
            <a:r>
              <a:rPr lang="en-US" i="1" dirty="0">
                <a:solidFill>
                  <a:srgbClr val="000000"/>
                </a:solidFill>
                <a:effectLst/>
                <a:latin typeface="Calibri" panose="020F0502020204030204" pitchFamily="34" charset="0"/>
                <a:sym typeface="Calibri" panose="020F0502020204030204" pitchFamily="34" charset="0"/>
              </a:rPr>
              <a:t>attached to the backup proxy</a:t>
            </a:r>
            <a:r>
              <a:rPr lang="en-US" dirty="0">
                <a:solidFill>
                  <a:srgbClr val="000000"/>
                </a:solidFill>
                <a:effectLst/>
                <a:latin typeface="Calibri" panose="020F0502020204030204" pitchFamily="34" charset="0"/>
                <a:sym typeface="Calibri" panose="020F0502020204030204" pitchFamily="34" charset="0"/>
              </a:rPr>
              <a:t>. VM data is retrieved or written directly from/to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 instead of going through the network.</a:t>
            </a:r>
          </a:p>
          <a:p>
            <a:pPr>
              <a:spcAft>
                <a:spcPts val="638"/>
              </a:spcAft>
            </a:pPr>
            <a:r>
              <a:rPr lang="en-US" sz="1300" dirty="0"/>
              <a:t>The process of data retrieval in the Virtual Appliance is as follows</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a request to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to locate the necessary VM on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locates the VM.</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Veeam Backup &amp; Replication triggers VMware vSphere to create a VM snapshot.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VM disks are attached (hot-added) to the backup proxy.</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Veeam Backup &amp; Replication reads data directly from disks attached to the backup proxy.</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When the VM processing is complete, VM disks are detached from the backup proxy and the VM snapshot is deleted.</a:t>
            </a:r>
          </a:p>
          <a:p>
            <a:endParaRPr lang="en-US" dirty="0">
              <a:solidFill>
                <a:srgbClr val="000000"/>
              </a:solidFill>
              <a:effectLst/>
              <a:latin typeface="Calibri" panose="020F0502020204030204" pitchFamily="34" charset="0"/>
              <a:sym typeface="Calibri" panose="020F0502020204030204" pitchFamily="34" charset="0"/>
            </a:endParaRPr>
          </a:p>
          <a:p>
            <a:pPr defTabSz="971916">
              <a:defRPr/>
            </a:pPr>
            <a:r>
              <a:rPr lang="en-US" sz="1300" dirty="0"/>
              <a:t>You can use the </a:t>
            </a:r>
            <a:r>
              <a:rPr lang="en-US" sz="1300" i="1" dirty="0"/>
              <a:t>Virtual appliance transport mode</a:t>
            </a:r>
            <a:r>
              <a:rPr lang="en-US" sz="1300" dirty="0"/>
              <a:t> for all operations in which the backup proxy is  engaged, including VM restore.</a:t>
            </a:r>
          </a:p>
          <a:p>
            <a:endParaRPr lang="en-US" dirty="0">
              <a:solidFill>
                <a:srgbClr val="000000"/>
              </a:solidFill>
              <a:effectLst/>
              <a:latin typeface="Calibri" panose="020F0502020204030204" pitchFamily="34" charset="0"/>
              <a:sym typeface="Calibri" panose="020F0502020204030204" pitchFamily="34" charset="0"/>
            </a:endParaRPr>
          </a:p>
          <a:p>
            <a:r>
              <a:rPr lang="en-US" b="1" dirty="0">
                <a:solidFill>
                  <a:srgbClr val="000000"/>
                </a:solidFill>
                <a:effectLst/>
                <a:latin typeface="Calibri" panose="020F0502020204030204" pitchFamily="34" charset="0"/>
                <a:sym typeface="Calibri" panose="020F0502020204030204" pitchFamily="34" charset="0"/>
              </a:rPr>
              <a:t>Note: </a:t>
            </a:r>
            <a:r>
              <a:rPr lang="en-US" dirty="0">
                <a:solidFill>
                  <a:srgbClr val="000000"/>
                </a:solidFill>
                <a:effectLst/>
                <a:latin typeface="Calibri" panose="020F0502020204030204" pitchFamily="34" charset="0"/>
                <a:sym typeface="Calibri" panose="020F0502020204030204" pitchFamily="34" charset="0"/>
              </a:rPr>
              <a:t>There are a number of requirements and limitations for Direct SAN access mode. You are welcome to check them out in our user guide. </a:t>
            </a:r>
            <a:endParaRPr lang="ru-RU"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8</a:t>
            </a:fld>
            <a:endParaRPr lang="ru-RU" dirty="0">
              <a:solidFill>
                <a:prstClr val="black"/>
              </a:solidFill>
            </a:endParaRPr>
          </a:p>
        </p:txBody>
      </p:sp>
    </p:spTree>
    <p:extLst>
      <p:ext uri="{BB962C8B-B14F-4D97-AF65-F5344CB8AC3E}">
        <p14:creationId xmlns:p14="http://schemas.microsoft.com/office/powerpoint/2010/main" val="2076542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62496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9990294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2546648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815124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8137628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633297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68</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6519659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69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0166655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611418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081974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b="1" dirty="0">
                <a:solidFill>
                  <a:srgbClr val="000000"/>
                </a:solidFill>
                <a:effectLst/>
                <a:latin typeface="Calibri" panose="020F0502020204030204" pitchFamily="34" charset="0"/>
                <a:sym typeface="Calibri" panose="020F0502020204030204" pitchFamily="34" charset="0"/>
              </a:rPr>
              <a:t>The Network mode </a:t>
            </a:r>
            <a:r>
              <a:rPr lang="en-US" dirty="0">
                <a:solidFill>
                  <a:srgbClr val="000000"/>
                </a:solidFill>
                <a:effectLst/>
                <a:latin typeface="Calibri" panose="020F0502020204030204" pitchFamily="34" charset="0"/>
                <a:sym typeface="Calibri" panose="020F0502020204030204" pitchFamily="34" charset="0"/>
              </a:rPr>
              <a:t>can be used with any infrastructure configuration. In this mode, data is retrieved via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a:t>
            </a:r>
            <a:r>
              <a:rPr lang="en-US" i="1" dirty="0">
                <a:solidFill>
                  <a:srgbClr val="000000"/>
                </a:solidFill>
                <a:effectLst/>
                <a:latin typeface="Calibri" panose="020F0502020204030204" pitchFamily="34" charset="0"/>
                <a:sym typeface="Calibri" panose="020F0502020204030204" pitchFamily="34" charset="0"/>
              </a:rPr>
              <a:t>over the LAN </a:t>
            </a:r>
            <a:r>
              <a:rPr lang="en-US" dirty="0">
                <a:solidFill>
                  <a:srgbClr val="000000"/>
                </a:solidFill>
                <a:effectLst/>
                <a:latin typeface="Calibri" panose="020F0502020204030204" pitchFamily="34" charset="0"/>
                <a:sym typeface="Calibri" panose="020F0502020204030204" pitchFamily="34" charset="0"/>
              </a:rPr>
              <a:t>using the Network Block Device protocol (NBD).</a:t>
            </a:r>
          </a:p>
          <a:p>
            <a:endParaRPr lang="en-US" dirty="0">
              <a:solidFill>
                <a:srgbClr val="000000"/>
              </a:solidFill>
              <a:effectLst/>
              <a:latin typeface="Calibri" panose="020F0502020204030204" pitchFamily="34" charset="0"/>
              <a:sym typeface="Calibri" panose="020F0502020204030204" pitchFamily="34" charset="0"/>
            </a:endParaRPr>
          </a:p>
          <a:p>
            <a:pPr>
              <a:spcAft>
                <a:spcPts val="638"/>
              </a:spcAft>
            </a:pPr>
            <a:r>
              <a:rPr lang="en-US" dirty="0">
                <a:solidFill>
                  <a:srgbClr val="000000"/>
                </a:solidFill>
                <a:effectLst/>
                <a:latin typeface="Calibri" panose="020F0502020204030204" pitchFamily="34" charset="0"/>
                <a:sym typeface="Calibri" panose="020F0502020204030204" pitchFamily="34" charset="0"/>
              </a:rPr>
              <a:t>The process of data retrieval in Network mode includes the following steps:</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a request to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to locate the necessary VM on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locates the VM on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VM data blocks are copied from the production storage and sent to the backup proxy over the LAN.</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the data to target.</a:t>
            </a:r>
          </a:p>
          <a:p>
            <a:endParaRPr lang="en-US" dirty="0">
              <a:solidFill>
                <a:srgbClr val="000000"/>
              </a:solidFill>
              <a:effectLst/>
              <a:latin typeface="Calibri" panose="020F0502020204030204" pitchFamily="34" charset="0"/>
              <a:sym typeface="Calibri" panose="020F0502020204030204" pitchFamily="34" charset="0"/>
            </a:endParaRPr>
          </a:p>
          <a:p>
            <a:r>
              <a:rPr lang="en-US" b="1" dirty="0">
                <a:solidFill>
                  <a:srgbClr val="000000"/>
                </a:solidFill>
                <a:effectLst/>
                <a:latin typeface="Calibri" panose="020F0502020204030204" pitchFamily="34" charset="0"/>
                <a:sym typeface="Calibri" panose="020F0502020204030204" pitchFamily="34" charset="0"/>
              </a:rPr>
              <a:t>Note: </a:t>
            </a:r>
            <a:r>
              <a:rPr lang="en-US" dirty="0">
                <a:solidFill>
                  <a:srgbClr val="000000"/>
                </a:solidFill>
                <a:effectLst/>
                <a:latin typeface="Calibri" panose="020F0502020204030204" pitchFamily="34" charset="0"/>
                <a:sym typeface="Calibri" panose="020F0502020204030204" pitchFamily="34" charset="0"/>
              </a:rPr>
              <a:t>You can instruct Veeam Backup &amp; Replication to switch to the Network transport mode and transfer VM data over the LAN if the primary transport mode is inaccessible. </a:t>
            </a:r>
          </a:p>
          <a:p>
            <a:endParaRPr lang="ru-RU"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9</a:t>
            </a:fld>
            <a:endParaRPr lang="ru-RU" dirty="0">
              <a:solidFill>
                <a:prstClr val="black"/>
              </a:solidFill>
            </a:endParaRPr>
          </a:p>
        </p:txBody>
      </p:sp>
    </p:spTree>
    <p:extLst>
      <p:ext uri="{BB962C8B-B14F-4D97-AF65-F5344CB8AC3E}">
        <p14:creationId xmlns:p14="http://schemas.microsoft.com/office/powerpoint/2010/main" val="25973521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874230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13586663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74</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179254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0899629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76</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881650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77</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761986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78</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899475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79</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3432783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80</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32388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81</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2737027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dirty="0"/>
              <a:t>During </a:t>
            </a:r>
            <a:r>
              <a:rPr lang="en-US" sz="1300" b="1" dirty="0"/>
              <a:t>on-host backup</a:t>
            </a:r>
            <a:r>
              <a:rPr lang="en-US" sz="1300" dirty="0"/>
              <a:t>, VM data is processed on the source Hyper-V host where the VMs you want to back up or replicate reside.</a:t>
            </a: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11</a:t>
            </a:fld>
            <a:endParaRPr lang="ru-RU">
              <a:solidFill>
                <a:prstClr val="black"/>
              </a:solidFill>
            </a:endParaRPr>
          </a:p>
        </p:txBody>
      </p:sp>
    </p:spTree>
    <p:extLst>
      <p:ext uri="{BB962C8B-B14F-4D97-AF65-F5344CB8AC3E}">
        <p14:creationId xmlns:p14="http://schemas.microsoft.com/office/powerpoint/2010/main" val="31494881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en-US" altLang="ko-KR" baseline="0" dirty="0"/>
          </a:p>
        </p:txBody>
      </p:sp>
      <p:sp>
        <p:nvSpPr>
          <p:cNvPr id="4" name="슬라이드 번호 개체 틀 3"/>
          <p:cNvSpPr>
            <a:spLocks noGrp="1"/>
          </p:cNvSpPr>
          <p:nvPr>
            <p:ph type="sldNum" sz="quarter" idx="10"/>
          </p:nvPr>
        </p:nvSpPr>
        <p:spPr/>
        <p:txBody>
          <a:bodyPr/>
          <a:lstStyle/>
          <a:p>
            <a:pPr marL="0" marR="0" lvl="0" indent="0" algn="r" defTabSz="536433" rtl="0" eaLnBrk="1" fontAlgn="auto" latinLnBrk="0" hangingPunct="1">
              <a:lnSpc>
                <a:spcPct val="100000"/>
              </a:lnSpc>
              <a:spcBef>
                <a:spcPts val="0"/>
              </a:spcBef>
              <a:spcAft>
                <a:spcPts val="0"/>
              </a:spcAft>
              <a:buClrTx/>
              <a:buSzTx/>
              <a:buFontTx/>
              <a:buNone/>
              <a:tabLst/>
              <a:defRPr/>
            </a:pPr>
            <a:fld id="{BB50B0E3-07C0-433B-A23E-BC3EC185BCDC}"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mn-ea"/>
              </a:rPr>
              <a:pPr marL="0" marR="0" lvl="0" indent="0" algn="r" defTabSz="536433" rtl="0" eaLnBrk="1" fontAlgn="auto" latinLnBrk="0" hangingPunct="1">
                <a:lnSpc>
                  <a:spcPct val="100000"/>
                </a:lnSpc>
                <a:spcBef>
                  <a:spcPts val="0"/>
                </a:spcBef>
                <a:spcAft>
                  <a:spcPts val="0"/>
                </a:spcAft>
                <a:buClrTx/>
                <a:buSzTx/>
                <a:buFontTx/>
                <a:buNone/>
                <a:tabLst/>
                <a:defRPr/>
              </a:pPr>
              <a:t>82</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mn-ea"/>
            </a:endParaRPr>
          </a:p>
        </p:txBody>
      </p:sp>
    </p:spTree>
    <p:extLst>
      <p:ext uri="{BB962C8B-B14F-4D97-AF65-F5344CB8AC3E}">
        <p14:creationId xmlns:p14="http://schemas.microsoft.com/office/powerpoint/2010/main" val="327801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dirty="0"/>
              <a:t>In the</a:t>
            </a:r>
            <a:r>
              <a:rPr lang="en-US" sz="1300" b="1" dirty="0"/>
              <a:t> off-host backup mode</a:t>
            </a:r>
            <a:r>
              <a:rPr lang="en-US" sz="1300" dirty="0"/>
              <a:t>, backup processing is shifted from the source Hyper-V host to a dedicated machine — an</a:t>
            </a:r>
            <a:r>
              <a:rPr lang="en-US" sz="1300" i="1" dirty="0"/>
              <a:t> off-host backup proxy</a:t>
            </a:r>
            <a:r>
              <a:rPr lang="en-US" sz="1300" dirty="0"/>
              <a:t>. </a:t>
            </a:r>
          </a:p>
          <a:p>
            <a:r>
              <a:rPr lang="en-US" sz="1300" dirty="0"/>
              <a:t> </a:t>
            </a:r>
          </a:p>
          <a:p>
            <a:r>
              <a:rPr lang="en-US" sz="1300" b="1" dirty="0"/>
              <a:t>Important!</a:t>
            </a:r>
            <a:r>
              <a:rPr lang="en-US" sz="1300" dirty="0"/>
              <a:t> If you plan to perform off-host backup for a Hyper-V cluster with CSV, make sure you deploy an off-host backup proxy on a host that is NOT a part of a Hyper-V cluster. </a:t>
            </a:r>
          </a:p>
          <a:p>
            <a:r>
              <a:rPr lang="en-US" sz="1300" dirty="0"/>
              <a:t>When a volume snapshot is created, this snapshot has the same LUN signature as the original volume. Microsoft Cluster Services do not support LUNs with duplicate signatures and partition layouts. For this reason, volume snapshots must be transported to an off-host backup proxy outside the cluster. If the off-host backup proxy is deployed on a node of a Hyper-V cluster, a duplicate LUN signature will be generated, and the cluster will fail during backup or replication.</a:t>
            </a: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12</a:t>
            </a:fld>
            <a:endParaRPr lang="ru-RU">
              <a:solidFill>
                <a:prstClr val="black"/>
              </a:solidFill>
            </a:endParaRPr>
          </a:p>
        </p:txBody>
      </p:sp>
    </p:spTree>
    <p:extLst>
      <p:ext uri="{BB962C8B-B14F-4D97-AF65-F5344CB8AC3E}">
        <p14:creationId xmlns:p14="http://schemas.microsoft.com/office/powerpoint/2010/main" val="164119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dirty="0"/>
              <a:t>A </a:t>
            </a:r>
            <a:r>
              <a:rPr lang="en-US" sz="1300" b="1" dirty="0"/>
              <a:t>backup repository</a:t>
            </a:r>
            <a:r>
              <a:rPr lang="en-US" sz="1300" dirty="0"/>
              <a:t> is a location used by Veeam Backup &amp; Replication jobs to store backup files. Technically, a backup repository is </a:t>
            </a:r>
            <a:r>
              <a:rPr lang="en-US" sz="1300" i="1" dirty="0"/>
              <a:t>a folder on the backup storage</a:t>
            </a:r>
            <a:r>
              <a:rPr lang="en-US" sz="1300" dirty="0"/>
              <a:t>. </a:t>
            </a:r>
          </a:p>
          <a:p>
            <a:r>
              <a:rPr lang="en-US" sz="1300" dirty="0"/>
              <a:t> </a:t>
            </a:r>
          </a:p>
          <a:p>
            <a:r>
              <a:rPr lang="en-US" sz="1300" dirty="0"/>
              <a:t>By assigning different repositories to jobs and limiting the number of parallel jobs for each one, you can balance the load across your backup infrastructure.</a:t>
            </a: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13</a:t>
            </a:fld>
            <a:endParaRPr lang="ru-RU">
              <a:solidFill>
                <a:prstClr val="black"/>
              </a:solidFill>
            </a:endParaRPr>
          </a:p>
        </p:txBody>
      </p:sp>
    </p:spTree>
    <p:extLst>
      <p:ext uri="{BB962C8B-B14F-4D97-AF65-F5344CB8AC3E}">
        <p14:creationId xmlns:p14="http://schemas.microsoft.com/office/powerpoint/2010/main" val="573592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4.gif"/><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7" name="그룹 6"/>
          <p:cNvGrpSpPr/>
          <p:nvPr userDrawn="1"/>
        </p:nvGrpSpPr>
        <p:grpSpPr>
          <a:xfrm>
            <a:off x="-1" y="3130063"/>
            <a:ext cx="12841666" cy="3738621"/>
            <a:chOff x="-1" y="3130062"/>
            <a:chExt cx="10433854" cy="3738621"/>
          </a:xfrm>
        </p:grpSpPr>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 y="4955368"/>
              <a:ext cx="9904414" cy="1913315"/>
            </a:xfrm>
            <a:prstGeom prst="rect">
              <a:avLst/>
            </a:prstGeom>
          </p:spPr>
        </p:pic>
        <p:grpSp>
          <p:nvGrpSpPr>
            <p:cNvPr id="9" name="그룹 8"/>
            <p:cNvGrpSpPr/>
            <p:nvPr/>
          </p:nvGrpSpPr>
          <p:grpSpPr>
            <a:xfrm>
              <a:off x="5855360" y="3130062"/>
              <a:ext cx="4578493" cy="3706901"/>
              <a:chOff x="5855360" y="3305907"/>
              <a:chExt cx="4578493" cy="3706901"/>
            </a:xfrm>
          </p:grpSpPr>
          <p:pic>
            <p:nvPicPr>
              <p:cNvPr id="15" name="그림 14"/>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855360" y="5677668"/>
                <a:ext cx="4578493" cy="1335140"/>
              </a:xfrm>
              <a:prstGeom prst="rect">
                <a:avLst/>
              </a:prstGeom>
            </p:spPr>
          </p:pic>
          <p:pic>
            <p:nvPicPr>
              <p:cNvPr id="16" name="그림 15"/>
              <p:cNvPicPr>
                <a:picLocks noChangeAspect="1"/>
              </p:cNvPicPr>
              <p:nvPr/>
            </p:nvPicPr>
            <p:blipFill rotWithShape="1">
              <a:blip r:embed="rId5">
                <a:extLst>
                  <a:ext uri="{28A0092B-C50C-407E-A947-70E740481C1C}">
                    <a14:useLocalDpi xmlns:a14="http://schemas.microsoft.com/office/drawing/2010/main" val="0"/>
                  </a:ext>
                </a:extLst>
              </a:blip>
              <a:srcRect l="13654" t="12692" r="24843" b="41155"/>
              <a:stretch/>
            </p:blipFill>
            <p:spPr>
              <a:xfrm>
                <a:off x="6580920" y="3305907"/>
                <a:ext cx="2980593" cy="3165231"/>
              </a:xfrm>
              <a:prstGeom prst="rect">
                <a:avLst/>
              </a:prstGeom>
            </p:spPr>
          </p:pic>
        </p:grpSp>
      </p:grpSp>
      <p:sp>
        <p:nvSpPr>
          <p:cNvPr id="10" name="Title 1"/>
          <p:cNvSpPr>
            <a:spLocks noGrp="1"/>
          </p:cNvSpPr>
          <p:nvPr>
            <p:ph type="ctrTitle" hasCustomPrompt="1"/>
          </p:nvPr>
        </p:nvSpPr>
        <p:spPr bwMode="black">
          <a:xfrm>
            <a:off x="405862" y="2305368"/>
            <a:ext cx="10922994" cy="1865126"/>
          </a:xfrm>
        </p:spPr>
        <p:txBody>
          <a:bodyPr vert="horz" lIns="0" tIns="0" rIns="0" bIns="0" rtlCol="0" anchor="t" anchorCtr="0">
            <a:noAutofit/>
          </a:bodyPr>
          <a:lstStyle>
            <a:lvl1pPr>
              <a:lnSpc>
                <a:spcPct val="90000"/>
              </a:lnSpc>
              <a:defRPr lang="en-US" sz="4400" b="0" dirty="0">
                <a:effectLst/>
              </a:defRPr>
            </a:lvl1pPr>
          </a:lstStyle>
          <a:p>
            <a:pPr lvl="0"/>
            <a:r>
              <a:rPr lang="en-US" dirty="0"/>
              <a:t>Click to edit master title style</a:t>
            </a:r>
          </a:p>
        </p:txBody>
      </p:sp>
      <p:sp>
        <p:nvSpPr>
          <p:cNvPr id="11" name="Subtitle 2"/>
          <p:cNvSpPr>
            <a:spLocks noGrp="1"/>
          </p:cNvSpPr>
          <p:nvPr>
            <p:ph type="subTitle" idx="1" hasCustomPrompt="1"/>
          </p:nvPr>
        </p:nvSpPr>
        <p:spPr bwMode="black">
          <a:xfrm>
            <a:off x="438912" y="5089956"/>
            <a:ext cx="10922994" cy="743446"/>
          </a:xfrm>
        </p:spPr>
        <p:txBody>
          <a:bodyPr vert="horz" wrap="square" lIns="0" tIns="0" rIns="0" bIns="0" rtlCol="0">
            <a:noAutofit/>
          </a:bodyPr>
          <a:lstStyle>
            <a:lvl1pPr>
              <a:defRPr lang="en-US" sz="2000" b="0" dirty="0">
                <a:cs typeface="+mn-cs"/>
              </a:defRPr>
            </a:lvl1pPr>
          </a:lstStyle>
          <a:p>
            <a:pPr lvl="0"/>
            <a:r>
              <a:rPr lang="en-US" dirty="0"/>
              <a:t>Click to edit master subtitle style</a:t>
            </a:r>
          </a:p>
        </p:txBody>
      </p:sp>
      <p:pic>
        <p:nvPicPr>
          <p:cNvPr id="17" name="그림 16">
            <a:extLst>
              <a:ext uri="{FF2B5EF4-FFF2-40B4-BE49-F238E27FC236}">
                <a16:creationId xmlns:a16="http://schemas.microsoft.com/office/drawing/2014/main" id="{F7B9CBF7-0F25-4169-BC41-A53BE71E1176}"/>
              </a:ext>
            </a:extLst>
          </p:cNvPr>
          <p:cNvPicPr>
            <a:picLocks noChangeAspect="1"/>
          </p:cNvPicPr>
          <p:nvPr userDrawn="1"/>
        </p:nvPicPr>
        <p:blipFill rotWithShape="1">
          <a:blip r:embed="rId6"/>
          <a:srcRect t="58048"/>
          <a:stretch/>
        </p:blipFill>
        <p:spPr>
          <a:xfrm>
            <a:off x="405859" y="460484"/>
            <a:ext cx="2658462" cy="500843"/>
          </a:xfrm>
          <a:prstGeom prst="rect">
            <a:avLst/>
          </a:prstGeom>
        </p:spPr>
      </p:pic>
    </p:spTree>
    <p:extLst>
      <p:ext uri="{BB962C8B-B14F-4D97-AF65-F5344CB8AC3E}">
        <p14:creationId xmlns:p14="http://schemas.microsoft.com/office/powerpoint/2010/main" val="2276755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Green Frame Divider">
    <p:bg>
      <p:bgPr>
        <a:solidFill>
          <a:schemeClr val="bg1"/>
        </a:solidFill>
        <a:effectLst/>
      </p:bgPr>
    </p:bg>
    <p:spTree>
      <p:nvGrpSpPr>
        <p:cNvPr id="1" name=""/>
        <p:cNvGrpSpPr/>
        <p:nvPr/>
      </p:nvGrpSpPr>
      <p:grpSpPr>
        <a:xfrm>
          <a:off x="0" y="0"/>
          <a:ext cx="0" cy="0"/>
          <a:chOff x="0" y="0"/>
          <a:chExt cx="0" cy="0"/>
        </a:xfrm>
      </p:grpSpPr>
      <p:grpSp>
        <p:nvGrpSpPr>
          <p:cNvPr id="22" name="그룹 21"/>
          <p:cNvGrpSpPr/>
          <p:nvPr userDrawn="1"/>
        </p:nvGrpSpPr>
        <p:grpSpPr>
          <a:xfrm>
            <a:off x="-1" y="4449787"/>
            <a:ext cx="12190048" cy="2418897"/>
            <a:chOff x="-1" y="4449786"/>
            <a:chExt cx="9904414" cy="2418897"/>
          </a:xfrm>
        </p:grpSpPr>
        <p:pic>
          <p:nvPicPr>
            <p:cNvPr id="23" name="그림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 y="4955368"/>
              <a:ext cx="9904414" cy="1913315"/>
            </a:xfrm>
            <a:prstGeom prst="rect">
              <a:avLst/>
            </a:prstGeom>
          </p:spPr>
        </p:pic>
        <p:pic>
          <p:nvPicPr>
            <p:cNvPr id="24" name="그림 43" descr="지구도시2.png"/>
            <p:cNvPicPr>
              <a:picLocks noChangeAspect="1"/>
            </p:cNvPicPr>
            <p:nvPr/>
          </p:nvPicPr>
          <p:blipFill>
            <a:blip r:embed="rId3" cstate="print"/>
            <a:srcRect l="3326"/>
            <a:stretch>
              <a:fillRect/>
            </a:stretch>
          </p:blipFill>
          <p:spPr bwMode="auto">
            <a:xfrm rot="20880350">
              <a:off x="7064691" y="4449786"/>
              <a:ext cx="2531888" cy="2029669"/>
            </a:xfrm>
            <a:prstGeom prst="rect">
              <a:avLst/>
            </a:prstGeom>
            <a:noFill/>
            <a:ln w="9525">
              <a:noFill/>
              <a:miter lim="800000"/>
              <a:headEnd/>
              <a:tailEnd/>
            </a:ln>
          </p:spPr>
        </p:pic>
      </p:grpSp>
      <p:sp>
        <p:nvSpPr>
          <p:cNvPr id="10" name="Title 1"/>
          <p:cNvSpPr>
            <a:spLocks noGrp="1"/>
          </p:cNvSpPr>
          <p:nvPr>
            <p:ph type="ctrTitle" hasCustomPrompt="1"/>
          </p:nvPr>
        </p:nvSpPr>
        <p:spPr bwMode="black">
          <a:xfrm>
            <a:off x="406285" y="2567917"/>
            <a:ext cx="10504884" cy="492151"/>
          </a:xfrm>
        </p:spPr>
        <p:txBody>
          <a:bodyPr vert="horz" lIns="0" tIns="0" rIns="0" bIns="0" rtlCol="0" anchor="t" anchorCtr="0">
            <a:noAutofit/>
          </a:bodyPr>
          <a:lstStyle>
            <a:lvl1pPr>
              <a:defRPr lang="en-US" sz="3200" b="0" baseline="0" dirty="0"/>
            </a:lvl1pPr>
          </a:lstStyle>
          <a:p>
            <a:pPr lvl="0" defTabSz="914400">
              <a:lnSpc>
                <a:spcPct val="80000"/>
              </a:lnSpc>
            </a:pPr>
            <a:r>
              <a:rPr lang="en-US" dirty="0"/>
              <a:t>Click to edit master title style</a:t>
            </a:r>
          </a:p>
        </p:txBody>
      </p:sp>
      <p:sp>
        <p:nvSpPr>
          <p:cNvPr id="11" name="Subtitle 2"/>
          <p:cNvSpPr>
            <a:spLocks noGrp="1"/>
          </p:cNvSpPr>
          <p:nvPr>
            <p:ph type="subTitle" idx="1" hasCustomPrompt="1"/>
          </p:nvPr>
        </p:nvSpPr>
        <p:spPr bwMode="black">
          <a:xfrm>
            <a:off x="696150" y="3245444"/>
            <a:ext cx="10257894" cy="367113"/>
          </a:xfrm>
        </p:spPr>
        <p:txBody>
          <a:bodyPr vert="horz" lIns="0" tIns="0" rIns="0" bIns="0" rtlCol="0">
            <a:noAutofit/>
          </a:bodyPr>
          <a:lstStyle>
            <a:lvl1pPr marL="360000" indent="-360000">
              <a:lnSpc>
                <a:spcPct val="120000"/>
              </a:lnSpc>
              <a:buFont typeface="+mj-lt"/>
              <a:buAutoNum type="arabicPeriod"/>
              <a:defRPr lang="en-US" sz="2000" b="0" dirty="0">
                <a:solidFill>
                  <a:schemeClr val="tx1"/>
                </a:solidFill>
                <a:cs typeface="+mn-cs"/>
              </a:defRPr>
            </a:lvl1pPr>
          </a:lstStyle>
          <a:p>
            <a:pPr lvl="0" defTabSz="914400">
              <a:lnSpc>
                <a:spcPct val="90000"/>
              </a:lnSpc>
              <a:spcBef>
                <a:spcPts val="600"/>
              </a:spcBef>
              <a:buFont typeface="Arial" panose="020B0604020202020204" pitchFamily="34" charset="0"/>
            </a:pPr>
            <a:r>
              <a:rPr lang="en-US" dirty="0"/>
              <a:t>Click to edit master subtitle style</a:t>
            </a:r>
          </a:p>
        </p:txBody>
      </p:sp>
      <p:sp>
        <p:nvSpPr>
          <p:cNvPr id="18" name="Slide Number Placeholder 5"/>
          <p:cNvSpPr txBox="1">
            <a:spLocks/>
          </p:cNvSpPr>
          <p:nvPr userDrawn="1"/>
        </p:nvSpPr>
        <p:spPr bwMode="gray">
          <a:xfrm>
            <a:off x="11234370" y="6549799"/>
            <a:ext cx="533399" cy="232147"/>
          </a:xfrm>
          <a:prstGeom prst="rect">
            <a:avLst/>
          </a:prstGeom>
        </p:spPr>
        <p:txBody>
          <a:bodyPr vert="horz" wrap="none" lIns="0" tIns="0" rIns="0" bIns="0" rtlCol="0" anchor="b" anchorCtr="0"/>
          <a:lstStyle>
            <a:defPPr>
              <a:defRPr lang="en-US"/>
            </a:defPPr>
            <a:lvl1pPr marL="0" algn="r" defTabSz="536433" rtl="0" eaLnBrk="1" latinLnBrk="0" hangingPunct="1">
              <a:defRPr sz="1200" kern="1200">
                <a:solidFill>
                  <a:schemeClr val="accent4"/>
                </a:solidFill>
                <a:latin typeface="+mn-lt"/>
                <a:ea typeface="+mn-ea"/>
                <a:cs typeface="+mn-cs"/>
              </a:defRPr>
            </a:lvl1pPr>
            <a:lvl2pPr marL="536433" algn="l" defTabSz="536433" rtl="0" eaLnBrk="1" latinLnBrk="0" hangingPunct="1">
              <a:defRPr sz="2112" kern="1200">
                <a:solidFill>
                  <a:schemeClr val="tx1"/>
                </a:solidFill>
                <a:latin typeface="+mn-lt"/>
                <a:ea typeface="+mn-ea"/>
                <a:cs typeface="+mn-cs"/>
              </a:defRPr>
            </a:lvl2pPr>
            <a:lvl3pPr marL="1072866" algn="l" defTabSz="536433" rtl="0" eaLnBrk="1" latinLnBrk="0" hangingPunct="1">
              <a:defRPr sz="2112" kern="1200">
                <a:solidFill>
                  <a:schemeClr val="tx1"/>
                </a:solidFill>
                <a:latin typeface="+mn-lt"/>
                <a:ea typeface="+mn-ea"/>
                <a:cs typeface="+mn-cs"/>
              </a:defRPr>
            </a:lvl3pPr>
            <a:lvl4pPr marL="1609298" algn="l" defTabSz="536433" rtl="0" eaLnBrk="1" latinLnBrk="0" hangingPunct="1">
              <a:defRPr sz="2112" kern="1200">
                <a:solidFill>
                  <a:schemeClr val="tx1"/>
                </a:solidFill>
                <a:latin typeface="+mn-lt"/>
                <a:ea typeface="+mn-ea"/>
                <a:cs typeface="+mn-cs"/>
              </a:defRPr>
            </a:lvl4pPr>
            <a:lvl5pPr marL="2145731" algn="l" defTabSz="536433" rtl="0" eaLnBrk="1" latinLnBrk="0" hangingPunct="1">
              <a:defRPr sz="2112" kern="1200">
                <a:solidFill>
                  <a:schemeClr val="tx1"/>
                </a:solidFill>
                <a:latin typeface="+mn-lt"/>
                <a:ea typeface="+mn-ea"/>
                <a:cs typeface="+mn-cs"/>
              </a:defRPr>
            </a:lvl5pPr>
            <a:lvl6pPr marL="2682164" algn="l" defTabSz="536433" rtl="0" eaLnBrk="1" latinLnBrk="0" hangingPunct="1">
              <a:defRPr sz="2112" kern="1200">
                <a:solidFill>
                  <a:schemeClr val="tx1"/>
                </a:solidFill>
                <a:latin typeface="+mn-lt"/>
                <a:ea typeface="+mn-ea"/>
                <a:cs typeface="+mn-cs"/>
              </a:defRPr>
            </a:lvl6pPr>
            <a:lvl7pPr marL="3218597" algn="l" defTabSz="536433" rtl="0" eaLnBrk="1" latinLnBrk="0" hangingPunct="1">
              <a:defRPr sz="2112" kern="1200">
                <a:solidFill>
                  <a:schemeClr val="tx1"/>
                </a:solidFill>
                <a:latin typeface="+mn-lt"/>
                <a:ea typeface="+mn-ea"/>
                <a:cs typeface="+mn-cs"/>
              </a:defRPr>
            </a:lvl7pPr>
            <a:lvl8pPr marL="3755029" algn="l" defTabSz="536433" rtl="0" eaLnBrk="1" latinLnBrk="0" hangingPunct="1">
              <a:defRPr sz="2112" kern="1200">
                <a:solidFill>
                  <a:schemeClr val="tx1"/>
                </a:solidFill>
                <a:latin typeface="+mn-lt"/>
                <a:ea typeface="+mn-ea"/>
                <a:cs typeface="+mn-cs"/>
              </a:defRPr>
            </a:lvl8pPr>
            <a:lvl9pPr marL="4291462" algn="l" defTabSz="536433" rtl="0" eaLnBrk="1" latinLnBrk="0" hangingPunct="1">
              <a:defRPr sz="2112"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16F8AB-BCEA-4347-8BA6-BE776009BC89}" type="slidenum">
              <a:rPr kumimoji="0" lang="en-US" sz="1100" b="0" i="0" u="none" strike="noStrike" kern="1200" cap="none" spc="0" normalizeH="0" baseline="0" noProof="0" smtClean="0">
                <a:ln>
                  <a:noFill/>
                </a:ln>
                <a:solidFill>
                  <a:srgbClr val="5F7A76"/>
                </a:solidFill>
                <a:effectLst/>
                <a:uLnTx/>
                <a:uFillTx/>
                <a:latin typeface="맑은 고딕" panose="020B0503020000020004" pitchFamily="50" charset="-12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5F7A76"/>
              </a:solidFill>
              <a:effectLst/>
              <a:uLnTx/>
              <a:uFillTx/>
              <a:latin typeface="맑은 고딕" panose="020B0503020000020004" pitchFamily="50" charset="-127"/>
              <a:ea typeface="+mn-ea"/>
              <a:cs typeface="+mn-cs"/>
            </a:endParaRPr>
          </a:p>
        </p:txBody>
      </p:sp>
      <p:sp>
        <p:nvSpPr>
          <p:cNvPr id="19" name="TextBox 18"/>
          <p:cNvSpPr txBox="1"/>
          <p:nvPr userDrawn="1"/>
        </p:nvSpPr>
        <p:spPr bwMode="gray">
          <a:xfrm>
            <a:off x="8270576" y="6558839"/>
            <a:ext cx="3024229" cy="200055"/>
          </a:xfrm>
          <a:prstGeom prst="rect">
            <a:avLst/>
          </a:prstGeom>
        </p:spPr>
        <p:txBody>
          <a:bodyPr vert="horz" wrap="none" lIns="0" tIns="0" rIns="0" bIns="0" rtlCol="0" anchor="b" anchorCtr="0"/>
          <a:lstStyle>
            <a:defPPr>
              <a:defRPr lang="en-US"/>
            </a:defPPr>
            <a:lvl1pPr algn="r">
              <a:defRPr sz="700"/>
            </a:lvl1pPr>
          </a:lstStyle>
          <a:p>
            <a:pPr lvl="0"/>
            <a:r>
              <a:rPr lang="en-US" sz="700" dirty="0"/>
              <a:t>Copyrightⓒ SISPAQ All Rights Reserved.</a:t>
            </a:r>
          </a:p>
        </p:txBody>
      </p:sp>
      <p:pic>
        <p:nvPicPr>
          <p:cNvPr id="13" name="그림 12">
            <a:extLst>
              <a:ext uri="{FF2B5EF4-FFF2-40B4-BE49-F238E27FC236}">
                <a16:creationId xmlns:a16="http://schemas.microsoft.com/office/drawing/2014/main" id="{F7B9CBF7-0F25-4169-BC41-A53BE71E1176}"/>
              </a:ext>
            </a:extLst>
          </p:cNvPr>
          <p:cNvPicPr>
            <a:picLocks noChangeAspect="1"/>
          </p:cNvPicPr>
          <p:nvPr userDrawn="1"/>
        </p:nvPicPr>
        <p:blipFill rotWithShape="1">
          <a:blip r:embed="rId4"/>
          <a:srcRect t="58048"/>
          <a:stretch/>
        </p:blipFill>
        <p:spPr>
          <a:xfrm>
            <a:off x="423985" y="6533654"/>
            <a:ext cx="1329231" cy="250422"/>
          </a:xfrm>
          <a:prstGeom prst="rect">
            <a:avLst/>
          </a:prstGeom>
        </p:spPr>
      </p:pic>
    </p:spTree>
    <p:extLst>
      <p:ext uri="{BB962C8B-B14F-4D97-AF65-F5344CB8AC3E}">
        <p14:creationId xmlns:p14="http://schemas.microsoft.com/office/powerpoint/2010/main" val="3545527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제목만">
    <p:bg>
      <p:bgPr>
        <a:solidFill>
          <a:schemeClr val="bg1"/>
        </a:solidFill>
        <a:effectLst/>
      </p:bgPr>
    </p:bg>
    <p:spTree>
      <p:nvGrpSpPr>
        <p:cNvPr id="1" name=""/>
        <p:cNvGrpSpPr/>
        <p:nvPr/>
      </p:nvGrpSpPr>
      <p:grpSpPr>
        <a:xfrm>
          <a:off x="0" y="0"/>
          <a:ext cx="0" cy="0"/>
          <a:chOff x="0" y="0"/>
          <a:chExt cx="0" cy="0"/>
        </a:xfrm>
      </p:grpSpPr>
      <p:sp>
        <p:nvSpPr>
          <p:cNvPr id="3" name="Title Placeholder 1"/>
          <p:cNvSpPr>
            <a:spLocks noGrp="1"/>
          </p:cNvSpPr>
          <p:nvPr>
            <p:ph type="title"/>
          </p:nvPr>
        </p:nvSpPr>
        <p:spPr bwMode="black">
          <a:xfrm>
            <a:off x="305722" y="259562"/>
            <a:ext cx="11462293" cy="492443"/>
          </a:xfrm>
          <a:prstGeom prst="rect">
            <a:avLst/>
          </a:prstGeom>
          <a:ln>
            <a:noFill/>
          </a:ln>
        </p:spPr>
        <p:txBody>
          <a:bodyPr vert="horz" wrap="square" lIns="91440" tIns="45720" rIns="91440" bIns="45720" rtlCol="0" anchor="ctr" anchorCtr="0">
            <a:spAutoFit/>
          </a:bodyPr>
          <a:lstStyle>
            <a:lvl1pPr fontAlgn="auto" latinLnBrk="0">
              <a:defRPr kumimoji="1" lang="en-US" sz="2600" baseline="0" noProof="0" dirty="0">
                <a:solidFill>
                  <a:schemeClr val="tx1"/>
                </a:solidFill>
                <a:latin typeface="+mj-lt"/>
                <a:cs typeface="+mj-cs"/>
              </a:defRPr>
            </a:lvl1pPr>
          </a:lstStyle>
          <a:p>
            <a:pPr lvl="0" fontAlgn="base" latinLnBrk="1">
              <a:spcAft>
                <a:spcPct val="0"/>
              </a:spcAft>
            </a:pPr>
            <a:r>
              <a:rPr lang="en-US" noProof="0" dirty="0"/>
              <a:t>Click to edit Master title style</a:t>
            </a:r>
          </a:p>
        </p:txBody>
      </p:sp>
      <p:sp>
        <p:nvSpPr>
          <p:cNvPr id="11" name="타원 10"/>
          <p:cNvSpPr/>
          <p:nvPr/>
        </p:nvSpPr>
        <p:spPr bwMode="auto">
          <a:xfrm>
            <a:off x="-334860" y="2115072"/>
            <a:ext cx="177231" cy="144000"/>
          </a:xfrm>
          <a:prstGeom prst="ellipse">
            <a:avLst/>
          </a:prstGeom>
          <a:solidFill>
            <a:sysClr val="window" lastClr="FFFFFF">
              <a:lumMod val="95000"/>
            </a:sysClr>
          </a:solidFill>
          <a:ln w="9525">
            <a:noFill/>
            <a:miter lim="800000"/>
            <a:headEnd/>
            <a:tailEnd/>
          </a:ln>
          <a:effectLst/>
        </p:spPr>
        <p:txBody>
          <a:bodyPr lIns="0" tIns="0" rIns="0" bIns="0"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200" b="1" i="0" u="none" strike="noStrike" kern="0" cap="none" spc="0" normalizeH="0" baseline="0" noProof="0" dirty="0">
              <a:ln>
                <a:solidFill>
                  <a:sysClr val="windowText" lastClr="000000">
                    <a:alpha val="0"/>
                  </a:sysClr>
                </a:solidFill>
              </a:ln>
              <a:solidFill>
                <a:sysClr val="windowText" lastClr="000000"/>
              </a:solidFill>
              <a:effectLst/>
              <a:uLnTx/>
              <a:uFillTx/>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25252054"/>
      </p:ext>
    </p:extLst>
  </p:cSld>
  <p:clrMapOvr>
    <a:masterClrMapping/>
  </p:clrMapOvr>
  <p:extLst>
    <p:ext uri="{DCECCB84-F9BA-43D5-87BE-67443E8EF086}">
      <p15:sldGuideLst xmlns:p15="http://schemas.microsoft.com/office/powerpoint/2012/main">
        <p15:guide id="1" orient="horz" pos="777" userDrawn="1">
          <p15:clr>
            <a:srgbClr val="FBAE40"/>
          </p15:clr>
        </p15:guide>
        <p15:guide id="2" orient="horz" pos="399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제목 + 거버닝메세지(2)">
    <p:spTree>
      <p:nvGrpSpPr>
        <p:cNvPr id="1" name=""/>
        <p:cNvGrpSpPr/>
        <p:nvPr/>
      </p:nvGrpSpPr>
      <p:grpSpPr>
        <a:xfrm>
          <a:off x="0" y="0"/>
          <a:ext cx="0" cy="0"/>
          <a:chOff x="0" y="0"/>
          <a:chExt cx="0" cy="0"/>
        </a:xfrm>
      </p:grpSpPr>
      <p:sp>
        <p:nvSpPr>
          <p:cNvPr id="2" name="제목 1"/>
          <p:cNvSpPr>
            <a:spLocks noGrp="1"/>
          </p:cNvSpPr>
          <p:nvPr>
            <p:ph type="title"/>
          </p:nvPr>
        </p:nvSpPr>
        <p:spPr>
          <a:xfrm>
            <a:off x="284286" y="258900"/>
            <a:ext cx="11520000" cy="492443"/>
          </a:xfrm>
          <a:prstGeom prst="rect">
            <a:avLst/>
          </a:prstGeom>
        </p:spPr>
        <p:txBody>
          <a:bodyPr vert="horz" lIns="91440" tIns="45720" rIns="91440" bIns="45720" rtlCol="0" anchor="ctr">
            <a:spAutoFit/>
          </a:bodyPr>
          <a:lstStyle>
            <a:lvl1pPr fontAlgn="auto" latinLnBrk="0">
              <a:defRPr kumimoji="1" lang="ko-KR" altLang="en-US" sz="2600" baseline="0" dirty="0">
                <a:solidFill>
                  <a:schemeClr val="tx1"/>
                </a:solidFill>
                <a:latin typeface="+mj-lt"/>
                <a:cs typeface="+mj-cs"/>
              </a:defRPr>
            </a:lvl1pPr>
          </a:lstStyle>
          <a:p>
            <a:pPr lvl="0" fontAlgn="base" latinLnBrk="1">
              <a:spcAft>
                <a:spcPct val="0"/>
              </a:spcAft>
            </a:pPr>
            <a:r>
              <a:rPr lang="ko-KR" altLang="en-US" dirty="0"/>
              <a:t>마스터 제목 스타일 편집</a:t>
            </a:r>
          </a:p>
        </p:txBody>
      </p:sp>
      <p:sp>
        <p:nvSpPr>
          <p:cNvPr id="3" name="내용 개체 틀 2"/>
          <p:cNvSpPr>
            <a:spLocks noGrp="1"/>
          </p:cNvSpPr>
          <p:nvPr>
            <p:ph idx="1"/>
          </p:nvPr>
        </p:nvSpPr>
        <p:spPr>
          <a:xfrm>
            <a:off x="306629" y="1265632"/>
            <a:ext cx="11520000" cy="461665"/>
          </a:xfrm>
          <a:prstGeom prst="rect">
            <a:avLst/>
          </a:prstGeom>
        </p:spPr>
        <p:txBody>
          <a:bodyPr vert="horz" lIns="91440" tIns="45720" rIns="91440" bIns="45720" rtlCol="0">
            <a:spAutoFit/>
          </a:bodyPr>
          <a:lstStyle>
            <a:lvl1pPr fontAlgn="auto" latinLnBrk="0">
              <a:defRPr lang="ko-KR" altLang="en-US" sz="1200" b="0" dirty="0" smtClean="0">
                <a:solidFill>
                  <a:schemeClr val="tx1"/>
                </a:solidFill>
                <a:latin typeface="+mn-lt"/>
                <a:cs typeface="+mn-cs"/>
              </a:defRPr>
            </a:lvl1pPr>
            <a:lvl2pPr fontAlgn="auto" latinLnBrk="0">
              <a:defRPr kumimoji="1" lang="ko-KR" altLang="en-US" sz="1200" dirty="0">
                <a:solidFill>
                  <a:schemeClr val="tx1"/>
                </a:solidFill>
                <a:latin typeface="+mn-lt"/>
                <a:cs typeface="맑은 고딕" panose="020B0503020000020004" pitchFamily="50" charset="-127"/>
              </a:defRPr>
            </a:lvl2pPr>
          </a:lstStyle>
          <a:p>
            <a:pPr lvl="0" fontAlgn="base">
              <a:spcAft>
                <a:spcPct val="0"/>
              </a:spcAft>
              <a:buFont typeface="Wingdings" pitchFamily="2" charset="2"/>
            </a:pPr>
            <a:r>
              <a:rPr lang="ko-KR" altLang="en-US" dirty="0"/>
              <a:t>마스터 텍스트 스타일을 편집합니다</a:t>
            </a:r>
          </a:p>
          <a:p>
            <a:pPr marL="361950" lvl="1" indent="-180975" fontAlgn="base" latinLnBrk="1">
              <a:spcAft>
                <a:spcPct val="0"/>
              </a:spcAft>
              <a:buFont typeface="Arial" pitchFamily="34" charset="0"/>
              <a:buChar char="•"/>
            </a:pPr>
            <a:r>
              <a:rPr lang="ko-KR" altLang="en-US" dirty="0"/>
              <a:t>둘째 수준</a:t>
            </a:r>
          </a:p>
        </p:txBody>
      </p:sp>
    </p:spTree>
    <p:extLst>
      <p:ext uri="{BB962C8B-B14F-4D97-AF65-F5344CB8AC3E}">
        <p14:creationId xmlns:p14="http://schemas.microsoft.com/office/powerpoint/2010/main" val="3422052314"/>
      </p:ext>
    </p:extLst>
  </p:cSld>
  <p:clrMapOvr>
    <a:masterClrMapping/>
  </p:clrMapOvr>
  <p:extLst>
    <p:ext uri="{DCECCB84-F9BA-43D5-87BE-67443E8EF086}">
      <p15:sldGuideLst xmlns:p15="http://schemas.microsoft.com/office/powerpoint/2012/main">
        <p15:guide id="1" orient="horz" pos="3997" userDrawn="1">
          <p15:clr>
            <a:srgbClr val="FBAE40"/>
          </p15:clr>
        </p15:guide>
        <p15:guide id="2" pos="267" userDrawn="1">
          <p15:clr>
            <a:srgbClr val="FBAE40"/>
          </p15:clr>
        </p15:guide>
        <p15:guide id="3" pos="7413" userDrawn="1">
          <p15:clr>
            <a:srgbClr val="FBAE40"/>
          </p15:clr>
        </p15:guide>
        <p15:guide id="4" orient="horz" pos="550" userDrawn="1">
          <p15:clr>
            <a:srgbClr val="FBAE40"/>
          </p15:clr>
        </p15:guide>
        <p15:guide id="5" orient="horz" pos="100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bg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412843" y="2592000"/>
            <a:ext cx="9916465" cy="2675604"/>
          </a:xfrm>
          <a:prstGeom prst="rect">
            <a:avLst/>
          </a:prstGeom>
        </p:spPr>
        <p:txBody>
          <a:bodyPr vert="horz" lIns="0" tIns="0" rIns="0" bIns="0" rtlCol="0" anchor="b" anchorCtr="0">
            <a:noAutofit/>
          </a:bodyPr>
          <a:lstStyle>
            <a:lvl1pPr>
              <a:defRPr lang="en-US" sz="4400" noProof="0" dirty="0"/>
            </a:lvl1pPr>
          </a:lstStyle>
          <a:p>
            <a:pPr lvl="0" defTabSz="914400">
              <a:lnSpc>
                <a:spcPct val="80000"/>
              </a:lnSpc>
            </a:pPr>
            <a:r>
              <a:rPr lang="en-US" noProof="0" dirty="0"/>
              <a:t>Click to edit </a:t>
            </a:r>
            <a:br>
              <a:rPr lang="en-US" noProof="0" dirty="0"/>
            </a:br>
            <a:r>
              <a:rPr lang="en-US" noProof="0" dirty="0"/>
              <a:t>master </a:t>
            </a:r>
            <a:br>
              <a:rPr lang="en-US" noProof="0" dirty="0"/>
            </a:br>
            <a:r>
              <a:rPr lang="en-US" noProof="0" dirty="0"/>
              <a:t>title style</a:t>
            </a:r>
          </a:p>
        </p:txBody>
      </p:sp>
      <p:pic>
        <p:nvPicPr>
          <p:cNvPr id="7" name="Picture 6" descr="HP_White_RGB_150_SM.png"/>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a:off x="11280422" y="6162223"/>
            <a:ext cx="602585" cy="487648"/>
          </a:xfrm>
          <a:prstGeom prst="rect">
            <a:avLst/>
          </a:prstGeom>
        </p:spPr>
      </p:pic>
      <p:sp>
        <p:nvSpPr>
          <p:cNvPr id="6" name="TextBox 5"/>
          <p:cNvSpPr txBox="1"/>
          <p:nvPr userDrawn="1"/>
        </p:nvSpPr>
        <p:spPr>
          <a:xfrm>
            <a:off x="438914" y="6345071"/>
            <a:ext cx="10683393" cy="304800"/>
          </a:xfrm>
          <a:prstGeom prst="rect">
            <a:avLst/>
          </a:prstGeom>
          <a:noFill/>
        </p:spPr>
        <p:txBody>
          <a:bodyPr wrap="square" lIns="0" rtlCol="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mn-lt"/>
                <a:cs typeface="HP Simplified"/>
              </a:rPr>
              <a:t>© Copyright 2015 Hewlett-Packard Enterprise, L.P. </a:t>
            </a:r>
            <a:r>
              <a:rPr lang="en-US" sz="700" b="0" i="0" baseline="0" dirty="0">
                <a:solidFill>
                  <a:schemeClr val="bg1"/>
                </a:solidFill>
                <a:latin typeface="+mn-lt"/>
                <a:cs typeface="HP Simplified"/>
              </a:rPr>
              <a:t> </a:t>
            </a:r>
            <a:r>
              <a:rPr lang="en-US" sz="700" b="0" i="0" dirty="0">
                <a:solidFill>
                  <a:schemeClr val="bg1"/>
                </a:solidFill>
                <a:latin typeface="+mn-lt"/>
                <a:cs typeface="HP Simplified"/>
              </a:rPr>
              <a:t>The information contained herein is subject to change without notice.</a:t>
            </a:r>
          </a:p>
        </p:txBody>
      </p:sp>
      <p:pic>
        <p:nvPicPr>
          <p:cNvPr id="10" name="그림 9">
            <a:extLst>
              <a:ext uri="{FF2B5EF4-FFF2-40B4-BE49-F238E27FC236}">
                <a16:creationId xmlns:a16="http://schemas.microsoft.com/office/drawing/2014/main" id="{F7B9CBF7-0F25-4169-BC41-A53BE71E1176}"/>
              </a:ext>
            </a:extLst>
          </p:cNvPr>
          <p:cNvPicPr>
            <a:picLocks noChangeAspect="1"/>
          </p:cNvPicPr>
          <p:nvPr userDrawn="1"/>
        </p:nvPicPr>
        <p:blipFill rotWithShape="1">
          <a:blip r:embed="rId3"/>
          <a:srcRect t="58048"/>
          <a:stretch/>
        </p:blipFill>
        <p:spPr>
          <a:xfrm>
            <a:off x="405859" y="460484"/>
            <a:ext cx="2658462" cy="500843"/>
          </a:xfrm>
          <a:prstGeom prst="rect">
            <a:avLst/>
          </a:prstGeom>
        </p:spPr>
      </p:pic>
    </p:spTree>
    <p:extLst>
      <p:ext uri="{BB962C8B-B14F-4D97-AF65-F5344CB8AC3E}">
        <p14:creationId xmlns:p14="http://schemas.microsoft.com/office/powerpoint/2010/main" val="3838024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제목 및 리딩 메시지">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atin typeface="맑은 고딕" panose="020B0503020000020004" pitchFamily="50" charset="-127"/>
                <a:cs typeface="Arial" panose="020B0604020202020204" pitchFamily="34" charset="0"/>
              </a:defRPr>
            </a:lvl1pPr>
          </a:lstStyle>
          <a:p>
            <a:r>
              <a:rPr lang="ko-KR" altLang="en-US" dirty="0"/>
              <a:t>마스터 제목 스타일 편집</a:t>
            </a:r>
          </a:p>
        </p:txBody>
      </p:sp>
      <p:sp>
        <p:nvSpPr>
          <p:cNvPr id="3" name="슬라이드 번호 개체 틀 2"/>
          <p:cNvSpPr>
            <a:spLocks noGrp="1"/>
          </p:cNvSpPr>
          <p:nvPr>
            <p:ph type="sldNum" sz="quarter" idx="10"/>
          </p:nvPr>
        </p:nvSpPr>
        <p:spPr>
          <a:xfrm>
            <a:off x="5841492" y="6519729"/>
            <a:ext cx="509017" cy="252000"/>
          </a:xfrm>
          <a:prstGeom prst="rect">
            <a:avLst/>
          </a:prstGeom>
        </p:spPr>
        <p:txBody>
          <a:bodyPr/>
          <a:lstStyle>
            <a:lvl1pPr>
              <a:defRPr>
                <a:latin typeface="맑은 고딕" panose="020B0503020000020004" pitchFamily="50" charset="-127"/>
                <a:cs typeface="Arial" panose="020B0604020202020204" pitchFamily="34" charset="0"/>
              </a:defRPr>
            </a:lvl1pPr>
          </a:lstStyle>
          <a:p>
            <a:fld id="{35E10A36-61A7-43CA-9030-8C625AA7898D}" type="slidenum">
              <a:rPr lang="ko-KR" altLang="en-US" smtClean="0"/>
              <a:pPr/>
              <a:t>‹#›</a:t>
            </a:fld>
            <a:endParaRPr lang="ko-KR" altLang="en-US" dirty="0"/>
          </a:p>
        </p:txBody>
      </p:sp>
      <p:sp>
        <p:nvSpPr>
          <p:cNvPr id="6" name="텍스트 개체 틀 5"/>
          <p:cNvSpPr>
            <a:spLocks noGrp="1"/>
          </p:cNvSpPr>
          <p:nvPr>
            <p:ph type="body" sz="quarter" idx="11"/>
          </p:nvPr>
        </p:nvSpPr>
        <p:spPr>
          <a:xfrm>
            <a:off x="215900" y="1080000"/>
            <a:ext cx="10800000" cy="1080000"/>
          </a:xfrm>
          <a:prstGeom prst="rect">
            <a:avLst/>
          </a:prstGeom>
        </p:spPr>
        <p:txBody>
          <a:bodyPr/>
          <a:lstStyle>
            <a:lvl1pPr marL="0" indent="0" latinLnBrk="0">
              <a:lnSpc>
                <a:spcPct val="100000"/>
              </a:lnSpc>
              <a:spcBef>
                <a:spcPts val="0"/>
              </a:spcBef>
              <a:buFont typeface="Arial" panose="020B0604020202020204" pitchFamily="34" charset="0"/>
              <a:buNone/>
              <a:tabLst/>
              <a:defRPr b="1">
                <a:latin typeface="맑은 고딕" panose="020B0503020000020004" pitchFamily="50" charset="-127"/>
                <a:cs typeface="Arial" panose="020B0604020202020204" pitchFamily="34" charset="0"/>
              </a:defRPr>
            </a:lvl1pPr>
            <a:lvl2pPr marL="371475" indent="0">
              <a:buNone/>
              <a:tabLst/>
              <a:defRPr b="1"/>
            </a:lvl2pPr>
            <a:lvl3pPr marL="742950" indent="0">
              <a:buNone/>
              <a:tabLst/>
              <a:defRPr b="1"/>
            </a:lvl3pPr>
            <a:lvl4pPr marL="1114425" indent="0">
              <a:buNone/>
              <a:tabLst/>
              <a:defRPr b="1"/>
            </a:lvl4pPr>
            <a:lvl5pPr>
              <a:defRPr b="1"/>
            </a:lvl5pPr>
          </a:lstStyle>
          <a:p>
            <a:pPr lvl="0"/>
            <a:r>
              <a:rPr lang="ko-KR" altLang="en-US" dirty="0"/>
              <a:t>마스터 텍스트 스타일을 편집합니다</a:t>
            </a:r>
            <a:endParaRPr lang="en-US" altLang="ko-KR" dirty="0"/>
          </a:p>
          <a:p>
            <a:pPr lvl="0"/>
            <a:r>
              <a:rPr lang="ko-KR" altLang="en-US" dirty="0"/>
              <a:t>둘째 수준</a:t>
            </a:r>
            <a:endParaRPr lang="en-US" altLang="ko-KR" dirty="0"/>
          </a:p>
          <a:p>
            <a:pPr lvl="0"/>
            <a:r>
              <a:rPr lang="ko-KR" altLang="en-US" dirty="0"/>
              <a:t>셋째 수준</a:t>
            </a:r>
            <a:endParaRPr lang="en-US" altLang="ko-KR" dirty="0"/>
          </a:p>
          <a:p>
            <a:pPr lvl="0"/>
            <a:r>
              <a:rPr lang="ko-KR" altLang="en-US" dirty="0"/>
              <a:t>넷째 수준</a:t>
            </a:r>
          </a:p>
        </p:txBody>
      </p:sp>
    </p:spTree>
    <p:extLst>
      <p:ext uri="{BB962C8B-B14F-4D97-AF65-F5344CB8AC3E}">
        <p14:creationId xmlns:p14="http://schemas.microsoft.com/office/powerpoint/2010/main" val="4056051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518586" y="1447799"/>
            <a:ext cx="11152716" cy="4957532"/>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8240202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424192" y="305796"/>
            <a:ext cx="11342769" cy="528144"/>
          </a:xfrm>
          <a:prstGeom prst="rect">
            <a:avLst/>
          </a:prstGeom>
        </p:spPr>
        <p:txBody>
          <a:bodyPr vert="horz" lIns="0" tIns="0" rIns="0" bIns="0" rtlCol="0" anchor="t" anchorCtr="0">
            <a:noAutofit/>
          </a:bodyPr>
          <a:lstStyle/>
          <a:p>
            <a:pPr lvl="0" defTabSz="914400">
              <a:lnSpc>
                <a:spcPct val="90000"/>
              </a:lnSpc>
            </a:pPr>
            <a:r>
              <a:rPr lang="en-US" noProof="0" dirty="0"/>
              <a:t>Click to edit Master title style</a:t>
            </a:r>
          </a:p>
        </p:txBody>
      </p:sp>
      <p:sp>
        <p:nvSpPr>
          <p:cNvPr id="7" name="Text Placeholder 6"/>
          <p:cNvSpPr>
            <a:spLocks noGrp="1"/>
          </p:cNvSpPr>
          <p:nvPr>
            <p:ph type="body" idx="1"/>
          </p:nvPr>
        </p:nvSpPr>
        <p:spPr bwMode="black">
          <a:xfrm>
            <a:off x="438910" y="845658"/>
            <a:ext cx="11342769" cy="4293024"/>
          </a:xfrm>
          <a:prstGeom prst="rect">
            <a:avLst/>
          </a:prstGeom>
        </p:spPr>
        <p:txBody>
          <a:bodyPr vert="horz" wrap="square"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marL="731520" lvl="3" indent="-137160" algn="l" defTabSz="914400" rtl="0" eaLnBrk="1" latinLnBrk="0" hangingPunct="1">
              <a:lnSpc>
                <a:spcPct val="90000"/>
              </a:lnSpc>
              <a:spcBef>
                <a:spcPts val="600"/>
              </a:spcBef>
              <a:buFont typeface="Arial" panose="020B0604020202020204" pitchFamily="34" charset="0"/>
              <a:buChar char="–"/>
            </a:pPr>
            <a:r>
              <a:rPr lang="en-US" noProof="0" dirty="0"/>
              <a:t>Fifth level</a:t>
            </a:r>
          </a:p>
        </p:txBody>
      </p:sp>
      <p:sp>
        <p:nvSpPr>
          <p:cNvPr id="11" name="Rectangle 6"/>
          <p:cNvSpPr/>
          <p:nvPr userDrawn="1"/>
        </p:nvSpPr>
        <p:spPr>
          <a:xfrm>
            <a:off x="423985" y="216000"/>
            <a:ext cx="11342769" cy="18288"/>
          </a:xfrm>
          <a:prstGeom prst="rect">
            <a:avLst/>
          </a:prstGeom>
          <a:solidFill>
            <a:srgbClr val="00B38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sz="2112"/>
          </a:p>
        </p:txBody>
      </p:sp>
      <p:sp>
        <p:nvSpPr>
          <p:cNvPr id="16" name="Slide Number Placeholder 5"/>
          <p:cNvSpPr txBox="1">
            <a:spLocks/>
          </p:cNvSpPr>
          <p:nvPr userDrawn="1"/>
        </p:nvSpPr>
        <p:spPr bwMode="gray">
          <a:xfrm>
            <a:off x="11234370" y="6549799"/>
            <a:ext cx="533399" cy="232147"/>
          </a:xfrm>
          <a:prstGeom prst="rect">
            <a:avLst/>
          </a:prstGeom>
        </p:spPr>
        <p:txBody>
          <a:bodyPr vert="horz" wrap="none" lIns="0" tIns="0" rIns="0" bIns="0" rtlCol="0" anchor="b" anchorCtr="0"/>
          <a:lstStyle>
            <a:defPPr>
              <a:defRPr lang="en-US"/>
            </a:defPPr>
            <a:lvl1pPr marL="0" algn="r" defTabSz="536433" rtl="0" eaLnBrk="1" latinLnBrk="0" hangingPunct="1">
              <a:defRPr sz="1200" kern="1200">
                <a:solidFill>
                  <a:schemeClr val="accent4"/>
                </a:solidFill>
                <a:latin typeface="+mn-lt"/>
                <a:ea typeface="+mn-ea"/>
                <a:cs typeface="+mn-cs"/>
              </a:defRPr>
            </a:lvl1pPr>
            <a:lvl2pPr marL="536433" algn="l" defTabSz="536433" rtl="0" eaLnBrk="1" latinLnBrk="0" hangingPunct="1">
              <a:defRPr sz="2112" kern="1200">
                <a:solidFill>
                  <a:schemeClr val="tx1"/>
                </a:solidFill>
                <a:latin typeface="+mn-lt"/>
                <a:ea typeface="+mn-ea"/>
                <a:cs typeface="+mn-cs"/>
              </a:defRPr>
            </a:lvl2pPr>
            <a:lvl3pPr marL="1072866" algn="l" defTabSz="536433" rtl="0" eaLnBrk="1" latinLnBrk="0" hangingPunct="1">
              <a:defRPr sz="2112" kern="1200">
                <a:solidFill>
                  <a:schemeClr val="tx1"/>
                </a:solidFill>
                <a:latin typeface="+mn-lt"/>
                <a:ea typeface="+mn-ea"/>
                <a:cs typeface="+mn-cs"/>
              </a:defRPr>
            </a:lvl3pPr>
            <a:lvl4pPr marL="1609298" algn="l" defTabSz="536433" rtl="0" eaLnBrk="1" latinLnBrk="0" hangingPunct="1">
              <a:defRPr sz="2112" kern="1200">
                <a:solidFill>
                  <a:schemeClr val="tx1"/>
                </a:solidFill>
                <a:latin typeface="+mn-lt"/>
                <a:ea typeface="+mn-ea"/>
                <a:cs typeface="+mn-cs"/>
              </a:defRPr>
            </a:lvl4pPr>
            <a:lvl5pPr marL="2145731" algn="l" defTabSz="536433" rtl="0" eaLnBrk="1" latinLnBrk="0" hangingPunct="1">
              <a:defRPr sz="2112" kern="1200">
                <a:solidFill>
                  <a:schemeClr val="tx1"/>
                </a:solidFill>
                <a:latin typeface="+mn-lt"/>
                <a:ea typeface="+mn-ea"/>
                <a:cs typeface="+mn-cs"/>
              </a:defRPr>
            </a:lvl5pPr>
            <a:lvl6pPr marL="2682164" algn="l" defTabSz="536433" rtl="0" eaLnBrk="1" latinLnBrk="0" hangingPunct="1">
              <a:defRPr sz="2112" kern="1200">
                <a:solidFill>
                  <a:schemeClr val="tx1"/>
                </a:solidFill>
                <a:latin typeface="+mn-lt"/>
                <a:ea typeface="+mn-ea"/>
                <a:cs typeface="+mn-cs"/>
              </a:defRPr>
            </a:lvl6pPr>
            <a:lvl7pPr marL="3218597" algn="l" defTabSz="536433" rtl="0" eaLnBrk="1" latinLnBrk="0" hangingPunct="1">
              <a:defRPr sz="2112" kern="1200">
                <a:solidFill>
                  <a:schemeClr val="tx1"/>
                </a:solidFill>
                <a:latin typeface="+mn-lt"/>
                <a:ea typeface="+mn-ea"/>
                <a:cs typeface="+mn-cs"/>
              </a:defRPr>
            </a:lvl7pPr>
            <a:lvl8pPr marL="3755029" algn="l" defTabSz="536433" rtl="0" eaLnBrk="1" latinLnBrk="0" hangingPunct="1">
              <a:defRPr sz="2112" kern="1200">
                <a:solidFill>
                  <a:schemeClr val="tx1"/>
                </a:solidFill>
                <a:latin typeface="+mn-lt"/>
                <a:ea typeface="+mn-ea"/>
                <a:cs typeface="+mn-cs"/>
              </a:defRPr>
            </a:lvl8pPr>
            <a:lvl9pPr marL="4291462" algn="l" defTabSz="536433" rtl="0" eaLnBrk="1" latinLnBrk="0" hangingPunct="1">
              <a:defRPr sz="2112"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016F8AB-BCEA-4347-8BA6-BE776009BC89}" type="slidenum">
              <a:rPr kumimoji="0" lang="en-US" sz="1100" b="0" i="0" u="none" strike="noStrike" kern="1200" cap="none" spc="0" normalizeH="0" baseline="0" noProof="0" smtClean="0">
                <a:ln>
                  <a:noFill/>
                </a:ln>
                <a:solidFill>
                  <a:srgbClr val="5F7A76"/>
                </a:solidFill>
                <a:effectLst/>
                <a:uLnTx/>
                <a:uFillTx/>
                <a:latin typeface="맑은 고딕" panose="020B0503020000020004" pitchFamily="50" charset="-12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srgbClr val="5F7A76"/>
              </a:solidFill>
              <a:effectLst/>
              <a:uLnTx/>
              <a:uFillTx/>
              <a:latin typeface="맑은 고딕" panose="020B0503020000020004" pitchFamily="50" charset="-127"/>
              <a:ea typeface="+mn-ea"/>
              <a:cs typeface="+mn-cs"/>
            </a:endParaRPr>
          </a:p>
        </p:txBody>
      </p:sp>
      <p:sp>
        <p:nvSpPr>
          <p:cNvPr id="17" name="TextBox 16"/>
          <p:cNvSpPr txBox="1"/>
          <p:nvPr userDrawn="1"/>
        </p:nvSpPr>
        <p:spPr bwMode="gray">
          <a:xfrm>
            <a:off x="8331009" y="6558839"/>
            <a:ext cx="3024229" cy="200055"/>
          </a:xfrm>
          <a:prstGeom prst="rect">
            <a:avLst/>
          </a:prstGeom>
        </p:spPr>
        <p:txBody>
          <a:bodyPr vert="horz" wrap="none" lIns="0" tIns="0" rIns="0" bIns="0" rtlCol="0" anchor="b" anchorCtr="0"/>
          <a:lstStyle>
            <a:defPPr>
              <a:defRPr lang="en-US"/>
            </a:defPPr>
            <a:lvl1pPr algn="r">
              <a:defRPr sz="700"/>
            </a:lvl1pPr>
          </a:lstStyle>
          <a:p>
            <a:pPr lvl="0"/>
            <a:r>
              <a:rPr lang="en-US" sz="700" dirty="0">
                <a:solidFill>
                  <a:srgbClr val="5F7A76"/>
                </a:solidFill>
              </a:rPr>
              <a:t>Copyrightⓒ SISPAQ All Rights Reserved.</a:t>
            </a:r>
          </a:p>
        </p:txBody>
      </p:sp>
      <p:pic>
        <p:nvPicPr>
          <p:cNvPr id="10" name="그림 9">
            <a:extLst>
              <a:ext uri="{FF2B5EF4-FFF2-40B4-BE49-F238E27FC236}">
                <a16:creationId xmlns:a16="http://schemas.microsoft.com/office/drawing/2014/main" id="{F7B9CBF7-0F25-4169-BC41-A53BE71E1176}"/>
              </a:ext>
            </a:extLst>
          </p:cNvPr>
          <p:cNvPicPr>
            <a:picLocks noChangeAspect="1"/>
          </p:cNvPicPr>
          <p:nvPr userDrawn="1"/>
        </p:nvPicPr>
        <p:blipFill rotWithShape="1">
          <a:blip r:embed="rId9"/>
          <a:srcRect t="58048"/>
          <a:stretch/>
        </p:blipFill>
        <p:spPr>
          <a:xfrm>
            <a:off x="423985" y="6533654"/>
            <a:ext cx="1329231" cy="250422"/>
          </a:xfrm>
          <a:prstGeom prst="rect">
            <a:avLst/>
          </a:prstGeom>
        </p:spPr>
      </p:pic>
    </p:spTree>
    <p:extLst>
      <p:ext uri="{BB962C8B-B14F-4D97-AF65-F5344CB8AC3E}">
        <p14:creationId xmlns:p14="http://schemas.microsoft.com/office/powerpoint/2010/main" val="2606275834"/>
      </p:ext>
    </p:extLst>
  </p:cSld>
  <p:clrMap bg1="lt1" tx1="dk1" bg2="lt2" tx2="dk2" accent1="accent1" accent2="accent2" accent3="accent3" accent4="accent4" accent5="accent5" accent6="accent6" hlink="hlink" folHlink="folHlink"/>
  <p:sldLayoutIdLst>
    <p:sldLayoutId id="2147483830" r:id="rId1"/>
    <p:sldLayoutId id="2147483852" r:id="rId2"/>
    <p:sldLayoutId id="2147483837" r:id="rId3"/>
    <p:sldLayoutId id="2147483855" r:id="rId4"/>
    <p:sldLayoutId id="2147483840" r:id="rId5"/>
    <p:sldLayoutId id="2147483860" r:id="rId6"/>
    <p:sldLayoutId id="2147483861" r:id="rId7"/>
  </p:sldLayoutIdLst>
  <p:hf hdr="0" ftr="0" dt="0"/>
  <p:txStyles>
    <p:titleStyle>
      <a:lvl1pPr algn="l" defTabSz="457200" rtl="0" eaLnBrk="1" latinLnBrk="0" hangingPunct="1">
        <a:lnSpc>
          <a:spcPct val="100000"/>
        </a:lnSpc>
        <a:spcBef>
          <a:spcPct val="0"/>
        </a:spcBef>
        <a:spcAft>
          <a:spcPts val="0"/>
        </a:spcAft>
        <a:buNone/>
        <a:defRPr kumimoji="1" lang="en-US" sz="2800" b="0" i="0" kern="1200" baseline="0" noProof="0" dirty="0">
          <a:solidFill>
            <a:schemeClr val="tx1"/>
          </a:solidFill>
          <a:latin typeface="+mj-lt"/>
          <a:ea typeface="+mj-ea"/>
          <a:cs typeface="+mj-cs"/>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0" i="0" kern="1200" baseline="0">
          <a:solidFill>
            <a:schemeClr val="tx1"/>
          </a:solidFill>
          <a:latin typeface="+mn-lt"/>
          <a:ea typeface="+mn-ea"/>
          <a:cs typeface="맑은 고딕" panose="020B0503020000020004" pitchFamily="50" charset="-127"/>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baseline="0">
          <a:solidFill>
            <a:schemeClr val="tx1"/>
          </a:solidFill>
          <a:latin typeface="+mn-lt"/>
          <a:ea typeface="+mn-ea"/>
          <a:cs typeface="맑은 고딕" panose="020B0503020000020004" pitchFamily="50" charset="-127"/>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baseline="0">
          <a:solidFill>
            <a:schemeClr val="tx1"/>
          </a:solidFill>
          <a:latin typeface="+mn-lt"/>
          <a:ea typeface="+mn-ea"/>
          <a:cs typeface="맑은 고딕" panose="020B0503020000020004" pitchFamily="50" charset="-127"/>
        </a:defRPr>
      </a:lvl3pPr>
      <a:lvl4pPr marL="504000" indent="-144000" algn="l" defTabSz="457200" rtl="0" eaLnBrk="1" latinLnBrk="0" hangingPunct="1">
        <a:lnSpc>
          <a:spcPct val="100000"/>
        </a:lnSpc>
        <a:spcBef>
          <a:spcPts val="0"/>
        </a:spcBef>
        <a:spcAft>
          <a:spcPts val="400"/>
        </a:spcAft>
        <a:buSzPct val="80000"/>
        <a:buFont typeface="HP Simplified" pitchFamily="34" charset="0"/>
        <a:buChar char="–"/>
        <a:defRPr lang="en-US" sz="1200" b="0" i="0" kern="1200" baseline="0" noProof="0" dirty="0">
          <a:solidFill>
            <a:schemeClr val="tx1"/>
          </a:solidFill>
          <a:latin typeface="+mn-lt"/>
          <a:ea typeface="+mn-ea"/>
          <a:cs typeface="+mn-cs"/>
        </a:defRPr>
      </a:lvl4pPr>
      <a:lvl5pPr marL="880110" indent="-285750" algn="l" defTabSz="457200" rtl="0" eaLnBrk="1" latinLnBrk="0" hangingPunct="1">
        <a:lnSpc>
          <a:spcPct val="100000"/>
        </a:lnSpc>
        <a:spcBef>
          <a:spcPts val="0"/>
        </a:spcBef>
        <a:spcAft>
          <a:spcPts val="400"/>
        </a:spcAft>
        <a:buFont typeface="맑은 고딕" panose="020B0503020000020004" pitchFamily="50" charset="-127"/>
        <a:buChar char="-"/>
        <a:tabLst/>
        <a:defRPr sz="1400" b="0" i="0" kern="1200" baseline="0">
          <a:solidFill>
            <a:schemeClr val="tx1"/>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67" userDrawn="1">
          <p15:clr>
            <a:srgbClr val="F26B43"/>
          </p15:clr>
        </p15:guide>
        <p15:guide id="3" pos="7413" userDrawn="1">
          <p15:clr>
            <a:srgbClr val="F26B43"/>
          </p15:clr>
        </p15:guide>
        <p15:guide id="4" orient="horz" pos="14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7.xml"/><Relationship Id="rId7"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7.pn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119.PNG"/><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ctrTitle"/>
          </p:nvPr>
        </p:nvSpPr>
        <p:spPr>
          <a:xfrm>
            <a:off x="438911" y="2305368"/>
            <a:ext cx="11375137" cy="1865126"/>
          </a:xfrm>
        </p:spPr>
        <p:txBody>
          <a:bodyPr/>
          <a:lstStyle/>
          <a:p>
            <a:pPr algn="ctr"/>
            <a:r>
              <a:rPr lang="en-US" altLang="ko-KR" sz="4000" b="1" dirty="0" err="1">
                <a:solidFill>
                  <a:srgbClr val="002060"/>
                </a:solidFill>
              </a:rPr>
              <a:t>Veeam</a:t>
            </a:r>
            <a:r>
              <a:rPr lang="en-US" altLang="ko-KR" sz="4000" b="1" dirty="0">
                <a:solidFill>
                  <a:srgbClr val="002060"/>
                </a:solidFill>
              </a:rPr>
              <a:t> Backup &amp; Replication Update 4</a:t>
            </a:r>
            <a:endParaRPr lang="ko-KR" altLang="en-US" sz="4000" b="1" dirty="0">
              <a:solidFill>
                <a:srgbClr val="002060"/>
              </a:solidFill>
            </a:endParaRPr>
          </a:p>
        </p:txBody>
      </p:sp>
      <p:sp>
        <p:nvSpPr>
          <p:cNvPr id="5" name="부제목 4"/>
          <p:cNvSpPr>
            <a:spLocks noGrp="1"/>
          </p:cNvSpPr>
          <p:nvPr>
            <p:ph type="subTitle" idx="1"/>
          </p:nvPr>
        </p:nvSpPr>
        <p:spPr>
          <a:xfrm>
            <a:off x="10442447" y="6306108"/>
            <a:ext cx="1627633" cy="469596"/>
          </a:xfrm>
        </p:spPr>
        <p:txBody>
          <a:bodyPr/>
          <a:lstStyle/>
          <a:p>
            <a:pPr algn="ctr"/>
            <a:r>
              <a:rPr lang="en-US" altLang="ko-KR" sz="2800" b="1" dirty="0">
                <a:solidFill>
                  <a:srgbClr val="00B050"/>
                </a:solidFill>
              </a:rPr>
              <a:t>SISPAQ</a:t>
            </a:r>
          </a:p>
        </p:txBody>
      </p:sp>
    </p:spTree>
    <p:extLst>
      <p:ext uri="{BB962C8B-B14F-4D97-AF65-F5344CB8AC3E}">
        <p14:creationId xmlns:p14="http://schemas.microsoft.com/office/powerpoint/2010/main" val="2773768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DF5FBC-7EC2-41EE-971F-E7BF5F6A486E}"/>
              </a:ext>
            </a:extLst>
          </p:cNvPr>
          <p:cNvSpPr>
            <a:spLocks noGrp="1"/>
          </p:cNvSpPr>
          <p:nvPr>
            <p:ph type="title"/>
          </p:nvPr>
        </p:nvSpPr>
        <p:spPr/>
        <p:txBody>
          <a:bodyPr vert="horz" lIns="0" tIns="0" rIns="0" bIns="0" rtlCol="0" anchor="ctr" anchorCtr="0">
            <a:noAutofit/>
          </a:bodyPr>
          <a:lstStyle/>
          <a:p>
            <a:r>
              <a:rPr lang="ko-KR" altLang="en-US" sz="2600" b="1" dirty="0">
                <a:solidFill>
                  <a:srgbClr val="002060"/>
                </a:solidFill>
              </a:rPr>
              <a:t>백업</a:t>
            </a:r>
            <a:r>
              <a:rPr lang="en-US" altLang="ko-KR" sz="2600" b="1" dirty="0">
                <a:solidFill>
                  <a:srgbClr val="002060"/>
                </a:solidFill>
              </a:rPr>
              <a:t> Modes</a:t>
            </a:r>
            <a:endParaRPr lang="ko-KR" altLang="en-US" sz="2600" b="1" dirty="0">
              <a:solidFill>
                <a:srgbClr val="002060"/>
              </a:solidFill>
            </a:endParaRPr>
          </a:p>
        </p:txBody>
      </p:sp>
      <p:sp>
        <p:nvSpPr>
          <p:cNvPr id="3" name="슬라이드 번호 개체 틀 2">
            <a:extLst>
              <a:ext uri="{FF2B5EF4-FFF2-40B4-BE49-F238E27FC236}">
                <a16:creationId xmlns:a16="http://schemas.microsoft.com/office/drawing/2014/main" id="{48E9AED2-821E-4DC4-9515-C238C8BA3F02}"/>
              </a:ext>
            </a:extLst>
          </p:cNvPr>
          <p:cNvSpPr>
            <a:spLocks noGrp="1"/>
          </p:cNvSpPr>
          <p:nvPr>
            <p:ph type="sldNum" sz="quarter" idx="10"/>
          </p:nvPr>
        </p:nvSpPr>
        <p:spPr/>
        <p:txBody>
          <a:bodyPr/>
          <a:lstStyle/>
          <a:p>
            <a:fld id="{35E10A36-61A7-43CA-9030-8C625AA7898D}" type="slidenum">
              <a:rPr lang="ko-KR" altLang="en-US" smtClean="0"/>
              <a:pPr/>
              <a:t>10</a:t>
            </a:fld>
            <a:endParaRPr lang="ko-KR" altLang="en-US" dirty="0"/>
          </a:p>
        </p:txBody>
      </p:sp>
      <p:sp>
        <p:nvSpPr>
          <p:cNvPr id="5" name="Rectangle 7">
            <a:extLst>
              <a:ext uri="{FF2B5EF4-FFF2-40B4-BE49-F238E27FC236}">
                <a16:creationId xmlns:a16="http://schemas.microsoft.com/office/drawing/2014/main" id="{ECA904DC-B096-4648-BC27-3EAA1455538B}"/>
              </a:ext>
            </a:extLst>
          </p:cNvPr>
          <p:cNvSpPr/>
          <p:nvPr/>
        </p:nvSpPr>
        <p:spPr bwMode="auto">
          <a:xfrm>
            <a:off x="389436" y="2350799"/>
            <a:ext cx="5807178" cy="2150180"/>
          </a:xfrm>
          <a:prstGeom prst="rect">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013"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Content Placeholder 2">
            <a:extLst>
              <a:ext uri="{FF2B5EF4-FFF2-40B4-BE49-F238E27FC236}">
                <a16:creationId xmlns:a16="http://schemas.microsoft.com/office/drawing/2014/main" id="{2F1B6806-EC4A-42AA-835B-C83EDD9C99C0}"/>
              </a:ext>
            </a:extLst>
          </p:cNvPr>
          <p:cNvSpPr txBox="1">
            <a:spLocks/>
          </p:cNvSpPr>
          <p:nvPr/>
        </p:nvSpPr>
        <p:spPr bwMode="black">
          <a:xfrm>
            <a:off x="389436" y="955050"/>
            <a:ext cx="11506642" cy="907343"/>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panose="020B0604020202020204" pitchFamily="34" charset="0"/>
              <a:buNone/>
              <a:tabLst/>
              <a:defRPr sz="1800" b="1" i="0" kern="1200" baseline="0">
                <a:solidFill>
                  <a:schemeClr val="tx1"/>
                </a:solidFill>
                <a:latin typeface="맑은 고딕" panose="020B0503020000020004" pitchFamily="50" charset="-127"/>
                <a:ea typeface="+mn-ea"/>
                <a:cs typeface="Arial" panose="020B0604020202020204" pitchFamily="34" charset="0"/>
              </a:defRPr>
            </a:lvl1pPr>
            <a:lvl2pPr marL="371475" indent="0" algn="l" defTabSz="430213" rtl="0" eaLnBrk="1" latinLnBrk="0" hangingPunct="1">
              <a:lnSpc>
                <a:spcPct val="100000"/>
              </a:lnSpc>
              <a:spcBef>
                <a:spcPts val="0"/>
              </a:spcBef>
              <a:spcAft>
                <a:spcPts val="400"/>
              </a:spcAft>
              <a:buSzPct val="100000"/>
              <a:buFont typeface="Lucida Grande"/>
              <a:buNone/>
              <a:tabLst/>
              <a:defRPr sz="1600" b="1" i="0" kern="1200" baseline="0">
                <a:solidFill>
                  <a:schemeClr val="tx1"/>
                </a:solidFill>
                <a:latin typeface="+mn-lt"/>
                <a:ea typeface="+mn-ea"/>
                <a:cs typeface="맑은 고딕" panose="020B0503020000020004" pitchFamily="50" charset="-127"/>
              </a:defRPr>
            </a:lvl2pPr>
            <a:lvl3pPr marL="742950" indent="0" algn="l" defTabSz="457200" rtl="0" eaLnBrk="1" latinLnBrk="0" hangingPunct="1">
              <a:lnSpc>
                <a:spcPct val="100000"/>
              </a:lnSpc>
              <a:spcBef>
                <a:spcPts val="0"/>
              </a:spcBef>
              <a:spcAft>
                <a:spcPts val="400"/>
              </a:spcAft>
              <a:buFont typeface="HP Simplified" pitchFamily="34" charset="0"/>
              <a:buNone/>
              <a:tabLst/>
              <a:defRPr sz="1400" b="1" i="0" kern="1200" baseline="0">
                <a:solidFill>
                  <a:schemeClr val="tx1"/>
                </a:solidFill>
                <a:latin typeface="+mn-lt"/>
                <a:ea typeface="+mn-ea"/>
                <a:cs typeface="맑은 고딕" panose="020B0503020000020004" pitchFamily="50" charset="-127"/>
              </a:defRPr>
            </a:lvl3pPr>
            <a:lvl4pPr marL="1114425" indent="0" algn="l" defTabSz="457200" rtl="0" eaLnBrk="1" latinLnBrk="0" hangingPunct="1">
              <a:lnSpc>
                <a:spcPct val="100000"/>
              </a:lnSpc>
              <a:spcBef>
                <a:spcPts val="0"/>
              </a:spcBef>
              <a:spcAft>
                <a:spcPts val="400"/>
              </a:spcAft>
              <a:buSzPct val="80000"/>
              <a:buFont typeface="HP Simplified" pitchFamily="34" charset="0"/>
              <a:buNone/>
              <a:tabLst/>
              <a:defRPr lang="en-US" sz="1200" b="1" i="0" kern="1200" baseline="0" noProof="0">
                <a:solidFill>
                  <a:schemeClr val="tx1"/>
                </a:solidFill>
                <a:latin typeface="+mn-lt"/>
                <a:ea typeface="+mn-ea"/>
                <a:cs typeface="+mn-cs"/>
              </a:defRPr>
            </a:lvl4pPr>
            <a:lvl5pPr marL="880110" indent="-285750" algn="l" defTabSz="457200" rtl="0" eaLnBrk="1" latinLnBrk="0" hangingPunct="1">
              <a:lnSpc>
                <a:spcPct val="100000"/>
              </a:lnSpc>
              <a:spcBef>
                <a:spcPts val="0"/>
              </a:spcBef>
              <a:spcAft>
                <a:spcPts val="400"/>
              </a:spcAft>
              <a:buFont typeface="맑은 고딕" panose="020B0503020000020004" pitchFamily="50" charset="-127"/>
              <a:buChar char="-"/>
              <a:tabLst/>
              <a:defRPr sz="1400" b="1" i="0" kern="1200" baseline="0">
                <a:solidFill>
                  <a:schemeClr val="tx1"/>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Hyper-V </a:t>
            </a:r>
            <a:r>
              <a:rPr lang="ko-KR" altLang="en-US" dirty="0"/>
              <a:t>구성</a:t>
            </a:r>
            <a:endParaRPr lang="en-US" dirty="0"/>
          </a:p>
        </p:txBody>
      </p:sp>
      <p:sp>
        <p:nvSpPr>
          <p:cNvPr id="8" name="ZoneTexte 4">
            <a:extLst>
              <a:ext uri="{FF2B5EF4-FFF2-40B4-BE49-F238E27FC236}">
                <a16:creationId xmlns:a16="http://schemas.microsoft.com/office/drawing/2014/main" id="{BBE18A6F-AD44-4F5A-B63C-8749965C1B62}"/>
              </a:ext>
            </a:extLst>
          </p:cNvPr>
          <p:cNvSpPr txBox="1"/>
          <p:nvPr/>
        </p:nvSpPr>
        <p:spPr>
          <a:xfrm>
            <a:off x="576568" y="2602024"/>
            <a:ext cx="4337804" cy="1483996"/>
          </a:xfrm>
          <a:prstGeom prst="rect">
            <a:avLst/>
          </a:prstGeom>
          <a:noFill/>
        </p:spPr>
        <p:txBody>
          <a:bodyPr wrap="square" lIns="0" tIns="0" rIns="0" bIns="0" rtlCol="0">
            <a:spAutoFit/>
          </a:bodyPr>
          <a:lstStyle/>
          <a:p>
            <a:pPr marL="214313" indent="-214313">
              <a:lnSpc>
                <a:spcPct val="90000"/>
              </a:lnSpc>
              <a:spcBef>
                <a:spcPts val="525"/>
              </a:spcBef>
              <a:buClr>
                <a:srgbClr val="000000">
                  <a:lumMod val="50000"/>
                  <a:lumOff val="50000"/>
                </a:srgbClr>
              </a:buClr>
              <a:buFont typeface="Arial" panose="020B0604020202020204" pitchFamily="34" charset="0"/>
              <a:buChar char="•"/>
            </a:pPr>
            <a:r>
              <a:rPr lang="fr-FR" altLang="ko-KR" sz="1400" b="1" dirty="0">
                <a:gradFill>
                  <a:gsLst>
                    <a:gs pos="0">
                      <a:srgbClr val="000000">
                        <a:lumMod val="65000"/>
                        <a:lumOff val="35000"/>
                      </a:srgbClr>
                    </a:gs>
                    <a:gs pos="80000">
                      <a:srgbClr val="000000">
                        <a:lumMod val="65000"/>
                        <a:lumOff val="35000"/>
                      </a:srgbClr>
                    </a:gs>
                  </a:gsLst>
                  <a:lin ang="16200000" scaled="0"/>
                </a:gradFill>
              </a:rPr>
              <a:t>Backup &amp; Replication </a:t>
            </a:r>
            <a:r>
              <a:rPr lang="fr-FR" altLang="ko-KR" sz="1400" dirty="0">
                <a:gradFill>
                  <a:gsLst>
                    <a:gs pos="0">
                      <a:srgbClr val="000000">
                        <a:lumMod val="65000"/>
                        <a:lumOff val="35000"/>
                      </a:srgbClr>
                    </a:gs>
                    <a:gs pos="80000">
                      <a:srgbClr val="000000">
                        <a:lumMod val="65000"/>
                        <a:lumOff val="35000"/>
                      </a:srgbClr>
                    </a:gs>
                  </a:gsLst>
                  <a:lin ang="16200000" scaled="0"/>
                </a:gradFill>
              </a:rPr>
              <a:t>&gt; </a:t>
            </a:r>
            <a:r>
              <a:rPr lang="fr-FR" altLang="ko-KR" sz="1400" b="1" dirty="0">
                <a:gradFill>
                  <a:gsLst>
                    <a:gs pos="0">
                      <a:srgbClr val="000000">
                        <a:lumMod val="65000"/>
                        <a:lumOff val="35000"/>
                      </a:srgbClr>
                    </a:gs>
                    <a:gs pos="80000">
                      <a:srgbClr val="000000">
                        <a:lumMod val="65000"/>
                        <a:lumOff val="35000"/>
                      </a:srgbClr>
                    </a:gs>
                  </a:gsLst>
                  <a:lin ang="16200000" scaled="0"/>
                </a:gradFill>
              </a:rPr>
              <a:t>Jobs</a:t>
            </a:r>
            <a:r>
              <a:rPr lang="fr-FR" sz="1400" b="1" dirty="0">
                <a:gradFill>
                  <a:gsLst>
                    <a:gs pos="0">
                      <a:srgbClr val="000000">
                        <a:lumMod val="65000"/>
                        <a:lumOff val="35000"/>
                      </a:srgbClr>
                    </a:gs>
                    <a:gs pos="80000">
                      <a:srgbClr val="000000">
                        <a:lumMod val="65000"/>
                        <a:lumOff val="35000"/>
                      </a:srgbClr>
                    </a:gs>
                  </a:gsLst>
                  <a:lin ang="16200000" scaled="0"/>
                </a:gradFill>
              </a:rPr>
              <a:t> </a:t>
            </a: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altLang="ko-KR" sz="1400" dirty="0">
                <a:gradFill>
                  <a:gsLst>
                    <a:gs pos="0">
                      <a:srgbClr val="000000">
                        <a:lumMod val="65000"/>
                        <a:lumOff val="35000"/>
                      </a:srgbClr>
                    </a:gs>
                    <a:gs pos="80000">
                      <a:srgbClr val="000000">
                        <a:lumMod val="65000"/>
                        <a:lumOff val="35000"/>
                      </a:srgbClr>
                    </a:gs>
                  </a:gsLst>
                  <a:lin ang="16200000" scaled="0"/>
                </a:gradFill>
              </a:rPr>
              <a:t>backup job </a:t>
            </a:r>
            <a:r>
              <a:rPr lang="ko-KR" altLang="en-US" sz="1400" dirty="0">
                <a:gradFill>
                  <a:gsLst>
                    <a:gs pos="0">
                      <a:srgbClr val="000000">
                        <a:lumMod val="65000"/>
                        <a:lumOff val="35000"/>
                      </a:srgbClr>
                    </a:gs>
                    <a:gs pos="80000">
                      <a:srgbClr val="000000">
                        <a:lumMod val="65000"/>
                        <a:lumOff val="35000"/>
                      </a:srgbClr>
                    </a:gs>
                  </a:gsLst>
                  <a:lin ang="16200000" scaled="0"/>
                </a:gradFill>
              </a:rPr>
              <a:t>선택</a:t>
            </a:r>
            <a:endParaRPr lang="en-US" altLang="ko-KR" sz="1400" dirty="0">
              <a:gradFill>
                <a:gsLst>
                  <a:gs pos="0">
                    <a:srgbClr val="000000">
                      <a:lumMod val="65000"/>
                      <a:lumOff val="35000"/>
                    </a:srgbClr>
                  </a:gs>
                  <a:gs pos="80000">
                    <a:srgbClr val="000000">
                      <a:lumMod val="65000"/>
                      <a:lumOff val="35000"/>
                    </a:srgbClr>
                  </a:gs>
                </a:gsLst>
                <a:lin ang="16200000" scaled="0"/>
              </a:gradFill>
            </a:endParaRPr>
          </a:p>
          <a:p>
            <a:pPr marL="214313" indent="-214313">
              <a:lnSpc>
                <a:spcPct val="90000"/>
              </a:lnSpc>
              <a:spcBef>
                <a:spcPts val="525"/>
              </a:spcBef>
              <a:buClr>
                <a:srgbClr val="000000">
                  <a:lumMod val="50000"/>
                  <a:lumOff val="50000"/>
                </a:srgbClr>
              </a:buClr>
              <a:buFont typeface="Arial" panose="020B0604020202020204" pitchFamily="34" charset="0"/>
              <a:buChar char="•"/>
            </a:pPr>
            <a:r>
              <a:rPr lang="ko-KR" altLang="en-US" sz="1400" dirty="0" err="1">
                <a:gradFill>
                  <a:gsLst>
                    <a:gs pos="0">
                      <a:srgbClr val="000000">
                        <a:lumMod val="65000"/>
                        <a:lumOff val="35000"/>
                      </a:srgbClr>
                    </a:gs>
                    <a:gs pos="80000">
                      <a:srgbClr val="000000">
                        <a:lumMod val="65000"/>
                        <a:lumOff val="35000"/>
                      </a:srgbClr>
                    </a:gs>
                  </a:gsLst>
                  <a:lin ang="16200000" scaled="0"/>
                </a:gradFill>
              </a:rPr>
              <a:t>우클릭</a:t>
            </a:r>
            <a:r>
              <a:rPr lang="ko-KR" altLang="en-US" sz="1400" dirty="0">
                <a:gradFill>
                  <a:gsLst>
                    <a:gs pos="0">
                      <a:srgbClr val="000000">
                        <a:lumMod val="65000"/>
                        <a:lumOff val="35000"/>
                      </a:srgbClr>
                    </a:gs>
                    <a:gs pos="80000">
                      <a:srgbClr val="000000">
                        <a:lumMod val="65000"/>
                        <a:lumOff val="35000"/>
                      </a:srgbClr>
                    </a:gs>
                  </a:gsLst>
                  <a:lin ang="16200000" scaled="0"/>
                </a:gradFill>
              </a:rPr>
              <a:t> </a:t>
            </a:r>
            <a:r>
              <a:rPr lang="fr-FR" altLang="ko-KR" sz="1400" b="1" dirty="0">
                <a:gradFill>
                  <a:gsLst>
                    <a:gs pos="0">
                      <a:srgbClr val="000000">
                        <a:lumMod val="65000"/>
                        <a:lumOff val="35000"/>
                      </a:srgbClr>
                    </a:gs>
                    <a:gs pos="80000">
                      <a:srgbClr val="000000">
                        <a:lumMod val="65000"/>
                        <a:lumOff val="35000"/>
                      </a:srgbClr>
                    </a:gs>
                  </a:gsLst>
                  <a:lin ang="16200000" scaled="0"/>
                </a:gradFill>
              </a:rPr>
              <a:t>Edit</a:t>
            </a:r>
            <a:endParaRPr lang="fr-FR" sz="1400" dirty="0">
              <a:gradFill>
                <a:gsLst>
                  <a:gs pos="0">
                    <a:srgbClr val="000000">
                      <a:lumMod val="65000"/>
                      <a:lumOff val="35000"/>
                    </a:srgbClr>
                  </a:gs>
                  <a:gs pos="80000">
                    <a:srgbClr val="000000">
                      <a:lumMod val="65000"/>
                      <a:lumOff val="35000"/>
                    </a:srgbClr>
                  </a:gs>
                </a:gsLst>
                <a:lin ang="16200000" scaled="0"/>
              </a:gradFill>
            </a:endParaRP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sz="1400" dirty="0">
                <a:gradFill>
                  <a:gsLst>
                    <a:gs pos="0">
                      <a:srgbClr val="000000">
                        <a:lumMod val="65000"/>
                        <a:lumOff val="35000"/>
                      </a:srgbClr>
                    </a:gs>
                    <a:gs pos="80000">
                      <a:srgbClr val="000000">
                        <a:lumMod val="65000"/>
                        <a:lumOff val="35000"/>
                      </a:srgbClr>
                    </a:gs>
                  </a:gsLst>
                  <a:lin ang="16200000" scaled="0"/>
                </a:gradFill>
              </a:rPr>
              <a:t>Proxy </a:t>
            </a:r>
            <a:r>
              <a:rPr lang="ko-KR" altLang="en-US" sz="1400" dirty="0">
                <a:gradFill>
                  <a:gsLst>
                    <a:gs pos="0">
                      <a:srgbClr val="000000">
                        <a:lumMod val="65000"/>
                        <a:lumOff val="35000"/>
                      </a:srgbClr>
                    </a:gs>
                    <a:gs pos="80000">
                      <a:srgbClr val="000000">
                        <a:lumMod val="65000"/>
                        <a:lumOff val="35000"/>
                      </a:srgbClr>
                    </a:gs>
                  </a:gsLst>
                  <a:lin ang="16200000" scaled="0"/>
                </a:gradFill>
              </a:rPr>
              <a:t>선택</a:t>
            </a:r>
            <a:endParaRPr lang="fr-FR" sz="1400" dirty="0">
              <a:gradFill>
                <a:gsLst>
                  <a:gs pos="0">
                    <a:srgbClr val="000000">
                      <a:lumMod val="65000"/>
                      <a:lumOff val="35000"/>
                    </a:srgbClr>
                  </a:gs>
                  <a:gs pos="80000">
                    <a:srgbClr val="000000">
                      <a:lumMod val="65000"/>
                      <a:lumOff val="35000"/>
                    </a:srgbClr>
                  </a:gs>
                </a:gsLst>
                <a:lin ang="16200000" scaled="0"/>
              </a:gradFill>
            </a:endParaRP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altLang="ko-KR" sz="1400" b="1" dirty="0">
                <a:gradFill>
                  <a:gsLst>
                    <a:gs pos="0">
                      <a:srgbClr val="000000">
                        <a:lumMod val="65000"/>
                        <a:lumOff val="35000"/>
                      </a:srgbClr>
                    </a:gs>
                    <a:gs pos="80000">
                      <a:srgbClr val="000000">
                        <a:lumMod val="65000"/>
                        <a:lumOff val="35000"/>
                      </a:srgbClr>
                    </a:gs>
                  </a:gsLst>
                  <a:lin ang="16200000" scaled="0"/>
                </a:gradFill>
              </a:rPr>
              <a:t>Storage</a:t>
            </a:r>
            <a:r>
              <a:rPr lang="fr-FR" altLang="ko-KR" sz="1400" dirty="0">
                <a:gradFill>
                  <a:gsLst>
                    <a:gs pos="0">
                      <a:srgbClr val="000000">
                        <a:lumMod val="65000"/>
                        <a:lumOff val="35000"/>
                      </a:srgbClr>
                    </a:gs>
                    <a:gs pos="80000">
                      <a:srgbClr val="000000">
                        <a:lumMod val="65000"/>
                        <a:lumOff val="35000"/>
                      </a:srgbClr>
                    </a:gs>
                  </a:gsLst>
                  <a:lin ang="16200000" scaled="0"/>
                </a:gradFill>
              </a:rPr>
              <a:t> </a:t>
            </a:r>
            <a:r>
              <a:rPr lang="ko-KR" altLang="en-US" sz="1400" dirty="0">
                <a:gradFill>
                  <a:gsLst>
                    <a:gs pos="0">
                      <a:srgbClr val="000000">
                        <a:lumMod val="65000"/>
                        <a:lumOff val="35000"/>
                      </a:srgbClr>
                    </a:gs>
                    <a:gs pos="80000">
                      <a:srgbClr val="000000">
                        <a:lumMod val="65000"/>
                        <a:lumOff val="35000"/>
                      </a:srgbClr>
                    </a:gs>
                  </a:gsLst>
                  <a:lin ang="16200000" scaled="0"/>
                </a:gradFill>
              </a:rPr>
              <a:t>선택</a:t>
            </a:r>
            <a:r>
              <a:rPr lang="fr-FR" altLang="ko-KR" sz="1400" b="1" dirty="0">
                <a:gradFill>
                  <a:gsLst>
                    <a:gs pos="0">
                      <a:srgbClr val="000000">
                        <a:lumMod val="65000"/>
                        <a:lumOff val="35000"/>
                      </a:srgbClr>
                    </a:gs>
                    <a:gs pos="80000">
                      <a:srgbClr val="000000">
                        <a:lumMod val="65000"/>
                        <a:lumOff val="35000"/>
                      </a:srgbClr>
                    </a:gs>
                  </a:gsLst>
                  <a:lin ang="16200000" scaled="0"/>
                </a:gradFill>
              </a:rPr>
              <a:t> </a:t>
            </a: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sz="1400" b="1" dirty="0">
                <a:gradFill>
                  <a:gsLst>
                    <a:gs pos="0">
                      <a:srgbClr val="000000">
                        <a:lumMod val="65000"/>
                        <a:lumOff val="35000"/>
                      </a:srgbClr>
                    </a:gs>
                    <a:gs pos="80000">
                      <a:srgbClr val="000000">
                        <a:lumMod val="65000"/>
                        <a:lumOff val="35000"/>
                      </a:srgbClr>
                    </a:gs>
                  </a:gsLst>
                  <a:lin ang="16200000" scaled="0"/>
                </a:gradFill>
              </a:rPr>
              <a:t>Choose </a:t>
            </a:r>
            <a:r>
              <a:rPr lang="ko-KR" altLang="en-US" sz="1400" dirty="0">
                <a:gradFill>
                  <a:gsLst>
                    <a:gs pos="0">
                      <a:srgbClr val="000000">
                        <a:lumMod val="65000"/>
                        <a:lumOff val="35000"/>
                      </a:srgbClr>
                    </a:gs>
                    <a:gs pos="80000">
                      <a:srgbClr val="000000">
                        <a:lumMod val="65000"/>
                        <a:lumOff val="35000"/>
                      </a:srgbClr>
                    </a:gs>
                  </a:gsLst>
                  <a:lin ang="16200000" scaled="0"/>
                </a:gradFill>
              </a:rPr>
              <a:t>클릭 후</a:t>
            </a:r>
            <a:r>
              <a:rPr lang="fr-FR" sz="1400" dirty="0">
                <a:gradFill>
                  <a:gsLst>
                    <a:gs pos="0">
                      <a:srgbClr val="000000">
                        <a:lumMod val="65000"/>
                        <a:lumOff val="35000"/>
                      </a:srgbClr>
                    </a:gs>
                    <a:gs pos="80000">
                      <a:srgbClr val="000000">
                        <a:lumMod val="65000"/>
                        <a:lumOff val="35000"/>
                      </a:srgbClr>
                    </a:gs>
                  </a:gsLst>
                  <a:lin ang="16200000" scaled="0"/>
                </a:gradFill>
              </a:rPr>
              <a:t> </a:t>
            </a:r>
            <a:r>
              <a:rPr lang="fr-FR" altLang="ko-KR" sz="1400" b="1" dirty="0">
                <a:gradFill>
                  <a:gsLst>
                    <a:gs pos="0">
                      <a:srgbClr val="000000">
                        <a:lumMod val="65000"/>
                        <a:lumOff val="35000"/>
                      </a:srgbClr>
                    </a:gs>
                    <a:gs pos="80000">
                      <a:srgbClr val="000000">
                        <a:lumMod val="65000"/>
                        <a:lumOff val="35000"/>
                      </a:srgbClr>
                    </a:gs>
                  </a:gsLst>
                  <a:lin ang="16200000" scaled="0"/>
                </a:gradFill>
              </a:rPr>
              <a:t>Backup proxy</a:t>
            </a:r>
            <a:endParaRPr lang="fr-FR" sz="1400" b="1" dirty="0">
              <a:gradFill>
                <a:gsLst>
                  <a:gs pos="0">
                    <a:srgbClr val="000000">
                      <a:lumMod val="65000"/>
                      <a:lumOff val="35000"/>
                    </a:srgbClr>
                  </a:gs>
                  <a:gs pos="80000">
                    <a:srgbClr val="000000">
                      <a:lumMod val="65000"/>
                      <a:lumOff val="35000"/>
                    </a:srgbClr>
                  </a:gs>
                </a:gsLst>
                <a:lin ang="16200000" scaled="0"/>
              </a:gradFill>
            </a:endParaRPr>
          </a:p>
        </p:txBody>
      </p:sp>
      <p:pic>
        <p:nvPicPr>
          <p:cNvPr id="9" name="Image 3">
            <a:extLst>
              <a:ext uri="{FF2B5EF4-FFF2-40B4-BE49-F238E27FC236}">
                <a16:creationId xmlns:a16="http://schemas.microsoft.com/office/drawing/2014/main" id="{36BE6ED8-09DC-46FF-8934-6C2F7A8B5D7A}"/>
              </a:ext>
            </a:extLst>
          </p:cNvPr>
          <p:cNvPicPr>
            <a:picLocks noChangeAspect="1"/>
          </p:cNvPicPr>
          <p:nvPr/>
        </p:nvPicPr>
        <p:blipFill>
          <a:blip r:embed="rId2"/>
          <a:stretch>
            <a:fillRect/>
          </a:stretch>
        </p:blipFill>
        <p:spPr>
          <a:xfrm>
            <a:off x="7178382" y="1862393"/>
            <a:ext cx="3670131" cy="4478233"/>
          </a:xfrm>
          <a:prstGeom prst="rect">
            <a:avLst/>
          </a:prstGeom>
        </p:spPr>
      </p:pic>
    </p:spTree>
    <p:extLst>
      <p:ext uri="{BB962C8B-B14F-4D97-AF65-F5344CB8AC3E}">
        <p14:creationId xmlns:p14="http://schemas.microsoft.com/office/powerpoint/2010/main" val="3564140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Modes</a:t>
            </a:r>
            <a:endParaRPr lang="ru-RU" dirty="0"/>
          </a:p>
        </p:txBody>
      </p:sp>
      <p:sp>
        <p:nvSpPr>
          <p:cNvPr id="37" name="Text Placeholder 3"/>
          <p:cNvSpPr txBox="1">
            <a:spLocks/>
          </p:cNvSpPr>
          <p:nvPr/>
        </p:nvSpPr>
        <p:spPr>
          <a:xfrm>
            <a:off x="473903" y="1355457"/>
            <a:ext cx="5092696" cy="4710007"/>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sz="22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1pPr>
            <a:lvl2pPr marL="266700" indent="-266700" algn="l" defTabSz="686047" rtl="0" eaLnBrk="1" latinLnBrk="0" hangingPunct="1">
              <a:lnSpc>
                <a:spcPct val="90000"/>
              </a:lnSpc>
              <a:spcBef>
                <a:spcPct val="20000"/>
              </a:spcBef>
              <a:buClr>
                <a:schemeClr val="tx1">
                  <a:lumMod val="50000"/>
                  <a:lumOff val="50000"/>
                </a:schemeClr>
              </a:buClr>
              <a:buSzPct val="90000"/>
              <a:buFont typeface="Arial" pitchFamily="34" charset="0"/>
              <a:buChar char="–"/>
              <a:tabLst/>
              <a:defRPr sz="16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0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fontAlgn="t">
              <a:spcBef>
                <a:spcPts val="500"/>
              </a:spcBef>
            </a:pPr>
            <a:r>
              <a:rPr lang="en-US" sz="2133" b="1" dirty="0">
                <a:ln w="3175">
                  <a:noFill/>
                </a:ln>
                <a:gradFill>
                  <a:gsLst>
                    <a:gs pos="0">
                      <a:srgbClr val="000000">
                        <a:lumMod val="50000"/>
                        <a:lumOff val="50000"/>
                      </a:srgbClr>
                    </a:gs>
                    <a:gs pos="100000">
                      <a:srgbClr val="000000">
                        <a:lumMod val="50000"/>
                        <a:lumOff val="50000"/>
                      </a:srgbClr>
                    </a:gs>
                  </a:gsLst>
                  <a:lin ang="5400000" scaled="0"/>
                </a:gradFill>
                <a:cs typeface="Arial" charset="0"/>
              </a:rPr>
              <a:t>On-host Backup Mode (Hyper-V)</a:t>
            </a:r>
            <a:endParaRPr lang="en-US" sz="3733"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a:p>
            <a:pPr fontAlgn="t">
              <a:spcBef>
                <a:spcPts val="500"/>
              </a:spcBef>
            </a:pPr>
            <a:endPar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fontAlgn="t">
              <a:spcBef>
                <a:spcPts val="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Benefits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Easy and out-of-the-box</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No need to utilize additional host</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Good for small infrastructures</a:t>
            </a:r>
          </a:p>
          <a:p>
            <a:pPr fontAlgn="t">
              <a:spcBef>
                <a:spcPts val="1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Considerations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Production host CPU usage </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Network overhead on </a:t>
            </a:r>
            <a:b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b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the host system</a:t>
            </a:r>
          </a:p>
        </p:txBody>
      </p:sp>
      <p:cxnSp>
        <p:nvCxnSpPr>
          <p:cNvPr id="38" name="Elbow Connector 37"/>
          <p:cNvCxnSpPr>
            <a:stCxn id="59" idx="3"/>
          </p:cNvCxnSpPr>
          <p:nvPr/>
        </p:nvCxnSpPr>
        <p:spPr>
          <a:xfrm flipV="1">
            <a:off x="7831204" y="4641899"/>
            <a:ext cx="1423640" cy="346587"/>
          </a:xfrm>
          <a:prstGeom prst="bentConnector3">
            <a:avLst>
              <a:gd name="adj1" fmla="val 50000"/>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9" name="Рисунок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6464" y="3710460"/>
            <a:ext cx="259915" cy="259915"/>
          </a:xfrm>
          <a:prstGeom prst="rect">
            <a:avLst/>
          </a:prstGeom>
        </p:spPr>
      </p:pic>
      <p:cxnSp>
        <p:nvCxnSpPr>
          <p:cNvPr id="40" name="Straight Connector 39"/>
          <p:cNvCxnSpPr/>
          <p:nvPr/>
        </p:nvCxnSpPr>
        <p:spPr>
          <a:xfrm flipV="1">
            <a:off x="6555899" y="4362196"/>
            <a:ext cx="0" cy="216024"/>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41" name="TextBox 40"/>
          <p:cNvSpPr txBox="1"/>
          <p:nvPr/>
        </p:nvSpPr>
        <p:spPr>
          <a:xfrm>
            <a:off x="7090970" y="3286816"/>
            <a:ext cx="906017" cy="369332"/>
          </a:xfrm>
          <a:prstGeom prst="rect">
            <a:avLst/>
          </a:prstGeom>
          <a:noFill/>
        </p:spPr>
        <p:txBody>
          <a:bodyPr wrap="none" rtlCol="0">
            <a:spAutoFit/>
          </a:bodyPr>
          <a:lstStyle/>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Data Mover</a:t>
            </a:r>
          </a:p>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service</a:t>
            </a: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7426" y="2492896"/>
            <a:ext cx="706156" cy="540000"/>
          </a:xfrm>
          <a:prstGeom prst="rect">
            <a:avLst/>
          </a:prstGeom>
        </p:spPr>
      </p:pic>
      <p:cxnSp>
        <p:nvCxnSpPr>
          <p:cNvPr id="43" name="Straight Connector 42"/>
          <p:cNvCxnSpPr/>
          <p:nvPr/>
        </p:nvCxnSpPr>
        <p:spPr>
          <a:xfrm flipV="1">
            <a:off x="6199607" y="3032896"/>
            <a:ext cx="0" cy="216024"/>
          </a:xfrm>
          <a:prstGeom prst="line">
            <a:avLst/>
          </a:prstGeom>
          <a:noFill/>
          <a:ln w="12700">
            <a:solidFill>
              <a:srgbClr val="3F96D2"/>
            </a:solidFill>
            <a:prstDash val="solid"/>
            <a:headEnd type="diamon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p:nvPr/>
        </p:nvCxnSpPr>
        <p:spPr>
          <a:xfrm>
            <a:off x="5750083" y="3248920"/>
            <a:ext cx="4104456" cy="0"/>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5" name="TextBox 44"/>
          <p:cNvSpPr txBox="1"/>
          <p:nvPr/>
        </p:nvSpPr>
        <p:spPr>
          <a:xfrm>
            <a:off x="5043163" y="3459627"/>
            <a:ext cx="1005403" cy="369332"/>
          </a:xfrm>
          <a:prstGeom prst="rect">
            <a:avLst/>
          </a:prstGeom>
          <a:noFill/>
        </p:spPr>
        <p:txBody>
          <a:bodyPr wrap="none" rtlCol="0">
            <a:spAutoFit/>
          </a:bodyPr>
          <a:lstStyle/>
          <a:p>
            <a:pPr algn="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Source </a:t>
            </a:r>
          </a:p>
          <a:p>
            <a:pPr algn="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Hyper-V host</a:t>
            </a:r>
          </a:p>
        </p:txBody>
      </p:sp>
      <p:cxnSp>
        <p:nvCxnSpPr>
          <p:cNvPr id="46" name="Straight Connector 45"/>
          <p:cNvCxnSpPr>
            <a:stCxn id="59" idx="0"/>
            <a:endCxn id="58" idx="2"/>
          </p:cNvCxnSpPr>
          <p:nvPr/>
        </p:nvCxnSpPr>
        <p:spPr>
          <a:xfrm flipV="1">
            <a:off x="7457691" y="4765505"/>
            <a:ext cx="0" cy="124552"/>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7" name="TextBox 46"/>
          <p:cNvSpPr txBox="1"/>
          <p:nvPr/>
        </p:nvSpPr>
        <p:spPr>
          <a:xfrm>
            <a:off x="5521544" y="4457953"/>
            <a:ext cx="649537" cy="369332"/>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Shared </a:t>
            </a:r>
            <a:b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storage</a:t>
            </a: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9061" y="3469648"/>
            <a:ext cx="1020809" cy="982800"/>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60841" y="4503380"/>
            <a:ext cx="777243" cy="262129"/>
          </a:xfrm>
          <a:prstGeom prst="rect">
            <a:avLst/>
          </a:prstGeom>
        </p:spPr>
      </p:pic>
      <p:cxnSp>
        <p:nvCxnSpPr>
          <p:cNvPr id="50" name="Straight Connector 49"/>
          <p:cNvCxnSpPr/>
          <p:nvPr/>
        </p:nvCxnSpPr>
        <p:spPr>
          <a:xfrm flipV="1">
            <a:off x="6549463" y="3248920"/>
            <a:ext cx="0" cy="216024"/>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52" idx="0"/>
          </p:cNvCxnSpPr>
          <p:nvPr/>
        </p:nvCxnSpPr>
        <p:spPr>
          <a:xfrm flipV="1">
            <a:off x="9491059" y="3248925"/>
            <a:ext cx="0" cy="1167047"/>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50547" y="4415971"/>
            <a:ext cx="481024" cy="405621"/>
          </a:xfrm>
          <a:prstGeom prst="rect">
            <a:avLst/>
          </a:prstGeom>
        </p:spPr>
      </p:pic>
      <p:pic>
        <p:nvPicPr>
          <p:cNvPr id="53" name="Рисунок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5869" y="4129569"/>
            <a:ext cx="259915" cy="259915"/>
          </a:xfrm>
          <a:prstGeom prst="rect">
            <a:avLst/>
          </a:prstGeom>
        </p:spPr>
      </p:pic>
      <p:sp>
        <p:nvSpPr>
          <p:cNvPr id="54" name="TextBox 53"/>
          <p:cNvSpPr txBox="1"/>
          <p:nvPr/>
        </p:nvSpPr>
        <p:spPr>
          <a:xfrm>
            <a:off x="9517863" y="3645024"/>
            <a:ext cx="906017" cy="369332"/>
          </a:xfrm>
          <a:prstGeom prst="rect">
            <a:avLst/>
          </a:prstGeom>
          <a:noFill/>
        </p:spPr>
        <p:txBody>
          <a:bodyPr wrap="none" rtlCol="0">
            <a:spAutoFit/>
          </a:bodyPr>
          <a:lstStyle/>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Data Mover</a:t>
            </a:r>
          </a:p>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service</a:t>
            </a:r>
          </a:p>
        </p:txBody>
      </p:sp>
      <p:sp>
        <p:nvSpPr>
          <p:cNvPr id="55" name="TextBox 54"/>
          <p:cNvSpPr txBox="1"/>
          <p:nvPr/>
        </p:nvSpPr>
        <p:spPr>
          <a:xfrm>
            <a:off x="9086945" y="4821589"/>
            <a:ext cx="808234" cy="369332"/>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a:t>
            </a:r>
          </a:p>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repository</a:t>
            </a:r>
          </a:p>
        </p:txBody>
      </p:sp>
      <p:sp>
        <p:nvSpPr>
          <p:cNvPr id="56" name="TextBox 55"/>
          <p:cNvSpPr txBox="1"/>
          <p:nvPr/>
        </p:nvSpPr>
        <p:spPr>
          <a:xfrm>
            <a:off x="7130519" y="4293096"/>
            <a:ext cx="654346" cy="230832"/>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Volume</a:t>
            </a:r>
          </a:p>
        </p:txBody>
      </p:sp>
      <p:sp>
        <p:nvSpPr>
          <p:cNvPr id="57" name="TextBox 56"/>
          <p:cNvSpPr txBox="1"/>
          <p:nvPr/>
        </p:nvSpPr>
        <p:spPr>
          <a:xfrm>
            <a:off x="7088039" y="5086909"/>
            <a:ext cx="739305" cy="369332"/>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Volume</a:t>
            </a:r>
          </a:p>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snapshot</a:t>
            </a:r>
          </a:p>
        </p:txBody>
      </p:sp>
      <p:pic>
        <p:nvPicPr>
          <p:cNvPr id="58" name="Picture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4178" y="4568654"/>
            <a:ext cx="747029" cy="196852"/>
          </a:xfrm>
          <a:prstGeom prst="rect">
            <a:avLst/>
          </a:prstGeom>
        </p:spPr>
      </p:pic>
      <p:pic>
        <p:nvPicPr>
          <p:cNvPr id="59" name="Picture 5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4178" y="4890058"/>
            <a:ext cx="747029" cy="196852"/>
          </a:xfrm>
          <a:prstGeom prst="rect">
            <a:avLst/>
          </a:prstGeom>
        </p:spPr>
      </p:pic>
      <p:cxnSp>
        <p:nvCxnSpPr>
          <p:cNvPr id="60" name="Straight Connector 59"/>
          <p:cNvCxnSpPr/>
          <p:nvPr/>
        </p:nvCxnSpPr>
        <p:spPr>
          <a:xfrm flipH="1">
            <a:off x="6897541" y="4650416"/>
            <a:ext cx="186635" cy="0"/>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61" name="TextBox 60"/>
          <p:cNvSpPr txBox="1"/>
          <p:nvPr/>
        </p:nvSpPr>
        <p:spPr>
          <a:xfrm>
            <a:off x="6595754" y="2564904"/>
            <a:ext cx="1444463" cy="369332"/>
          </a:xfrm>
          <a:prstGeom prst="rect">
            <a:avLst/>
          </a:prstGeom>
          <a:noFill/>
        </p:spPr>
        <p:txBody>
          <a:bodyPr wrap="square" rtlCol="0">
            <a:spAutoFit/>
          </a:bodyPr>
          <a:lstStyle/>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Veeam </a:t>
            </a:r>
            <a:b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 server</a:t>
            </a:r>
          </a:p>
        </p:txBody>
      </p:sp>
      <p:cxnSp>
        <p:nvCxnSpPr>
          <p:cNvPr id="62" name="Straight Connector 61"/>
          <p:cNvCxnSpPr/>
          <p:nvPr/>
        </p:nvCxnSpPr>
        <p:spPr>
          <a:xfrm>
            <a:off x="7081136" y="4893101"/>
            <a:ext cx="747712" cy="185737"/>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7081136" y="4890717"/>
            <a:ext cx="747712" cy="19288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285354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up)">
                                      <p:cBhvr>
                                        <p:cTn id="7" dur="500"/>
                                        <p:tgtEl>
                                          <p:spTgt spid="4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wipe(up)">
                                      <p:cBhvr>
                                        <p:cTn id="24" dur="500"/>
                                        <p:tgtEl>
                                          <p:spTgt spid="62"/>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wipe(up)">
                                      <p:cBhvr>
                                        <p:cTn id="2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Modes </a:t>
            </a:r>
            <a:endParaRPr lang="ru-RU" dirty="0"/>
          </a:p>
        </p:txBody>
      </p:sp>
      <p:sp>
        <p:nvSpPr>
          <p:cNvPr id="40" name="Text Placeholder 3"/>
          <p:cNvSpPr txBox="1">
            <a:spLocks/>
          </p:cNvSpPr>
          <p:nvPr/>
        </p:nvSpPr>
        <p:spPr>
          <a:xfrm>
            <a:off x="456687" y="1477443"/>
            <a:ext cx="4779620" cy="4710007"/>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sz="22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1pPr>
            <a:lvl2pPr marL="266700" indent="-266700" algn="l" defTabSz="686047" rtl="0" eaLnBrk="1" latinLnBrk="0" hangingPunct="1">
              <a:lnSpc>
                <a:spcPct val="90000"/>
              </a:lnSpc>
              <a:spcBef>
                <a:spcPct val="20000"/>
              </a:spcBef>
              <a:buClr>
                <a:schemeClr val="tx1">
                  <a:lumMod val="50000"/>
                  <a:lumOff val="50000"/>
                </a:schemeClr>
              </a:buClr>
              <a:buSzPct val="90000"/>
              <a:buFont typeface="Arial" pitchFamily="34" charset="0"/>
              <a:buChar char="–"/>
              <a:tabLst/>
              <a:defRPr sz="16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0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fontAlgn="t">
              <a:spcBef>
                <a:spcPts val="500"/>
              </a:spcBef>
            </a:pPr>
            <a:r>
              <a:rPr lang="en-US" sz="2133" b="1" dirty="0">
                <a:ln w="3175">
                  <a:noFill/>
                </a:ln>
                <a:gradFill>
                  <a:gsLst>
                    <a:gs pos="0">
                      <a:srgbClr val="000000">
                        <a:lumMod val="50000"/>
                        <a:lumOff val="50000"/>
                      </a:srgbClr>
                    </a:gs>
                    <a:gs pos="100000">
                      <a:srgbClr val="000000">
                        <a:lumMod val="50000"/>
                        <a:lumOff val="50000"/>
                      </a:srgbClr>
                    </a:gs>
                  </a:gsLst>
                  <a:lin ang="5400000" scaled="0"/>
                </a:gradFill>
                <a:cs typeface="Arial" charset="0"/>
              </a:rPr>
              <a:t>Off-host Backup Mode (Hyper-V)</a:t>
            </a:r>
            <a:endParaRPr lang="en-US" sz="2133" b="1"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fontAlgn="t">
              <a:spcBef>
                <a:spcPts val="500"/>
              </a:spcBef>
            </a:pPr>
            <a:endPar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fontAlgn="t">
              <a:spcBef>
                <a:spcPts val="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Benefits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Fast</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No impact on host CPU usage </a:t>
            </a:r>
            <a:b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b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or network performance</a:t>
            </a:r>
          </a:p>
          <a:p>
            <a:pPr fontAlgn="t">
              <a:spcBef>
                <a:spcPts val="1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Considerations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Extra physical machine</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Source host and proxy should have the same OS version</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To create and manage volume shadow copies on the shared storage, you must install a VSS hardware provider </a:t>
            </a:r>
          </a:p>
        </p:txBody>
      </p:sp>
      <p:cxnSp>
        <p:nvCxnSpPr>
          <p:cNvPr id="41" name="Straight Connector 40"/>
          <p:cNvCxnSpPr/>
          <p:nvPr/>
        </p:nvCxnSpPr>
        <p:spPr>
          <a:xfrm flipV="1">
            <a:off x="7249425" y="2737060"/>
            <a:ext cx="0" cy="216024"/>
          </a:xfrm>
          <a:prstGeom prst="line">
            <a:avLst/>
          </a:prstGeom>
          <a:noFill/>
          <a:ln w="12700">
            <a:solidFill>
              <a:srgbClr val="3F96D2"/>
            </a:solidFill>
            <a:prstDash val="solid"/>
            <a:headEnd type="diamond"/>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a:off x="6799901" y="2953084"/>
            <a:ext cx="4104456" cy="0"/>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flipV="1">
            <a:off x="7599281" y="2953084"/>
            <a:ext cx="0" cy="216024"/>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p:cNvCxnSpPr>
            <a:stCxn id="52" idx="0"/>
          </p:cNvCxnSpPr>
          <p:nvPr/>
        </p:nvCxnSpPr>
        <p:spPr>
          <a:xfrm flipV="1">
            <a:off x="10540876" y="2953089"/>
            <a:ext cx="0" cy="1167047"/>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45" name="TextBox 44"/>
          <p:cNvSpPr txBox="1"/>
          <p:nvPr/>
        </p:nvSpPr>
        <p:spPr>
          <a:xfrm>
            <a:off x="6012831" y="3163792"/>
            <a:ext cx="1085554" cy="397032"/>
          </a:xfrm>
          <a:prstGeom prst="rect">
            <a:avLst/>
          </a:prstGeom>
          <a:noFill/>
        </p:spPr>
        <p:txBody>
          <a:bodyPr wrap="none" rtlCol="0">
            <a:spAutoFit/>
          </a:bodyPr>
          <a:lstStyle/>
          <a:p>
            <a:pPr algn="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Source </a:t>
            </a:r>
          </a:p>
          <a:p>
            <a:pPr algn="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Hyper-V host</a:t>
            </a:r>
          </a:p>
        </p:txBody>
      </p:sp>
      <p:sp>
        <p:nvSpPr>
          <p:cNvPr id="46" name="TextBox 45"/>
          <p:cNvSpPr txBox="1"/>
          <p:nvPr/>
        </p:nvSpPr>
        <p:spPr>
          <a:xfrm>
            <a:off x="6023413" y="4213285"/>
            <a:ext cx="1204176" cy="244682"/>
          </a:xfrm>
          <a:prstGeom prst="rect">
            <a:avLst/>
          </a:prstGeom>
          <a:noFill/>
        </p:spPr>
        <p:txBody>
          <a:bodyPr wrap="none" rtlCol="0">
            <a:spAutoFit/>
          </a:bodyPr>
          <a:lstStyle/>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Shared storage</a:t>
            </a:r>
          </a:p>
        </p:txBody>
      </p:sp>
      <p:sp>
        <p:nvSpPr>
          <p:cNvPr id="47" name="TextBox 46"/>
          <p:cNvSpPr txBox="1"/>
          <p:nvPr/>
        </p:nvSpPr>
        <p:spPr>
          <a:xfrm>
            <a:off x="8936487" y="4525753"/>
            <a:ext cx="1104790" cy="397032"/>
          </a:xfrm>
          <a:prstGeom prst="rect">
            <a:avLst/>
          </a:prstGeom>
          <a:noFill/>
        </p:spPr>
        <p:txBody>
          <a:bodyPr wrap="none" rtlCol="0">
            <a:spAutoFit/>
          </a:bodyPr>
          <a:lstStyle/>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Off-host </a:t>
            </a:r>
          </a:p>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proxy</a:t>
            </a:r>
          </a:p>
        </p:txBody>
      </p:sp>
      <p:sp>
        <p:nvSpPr>
          <p:cNvPr id="48" name="TextBox 47"/>
          <p:cNvSpPr txBox="1"/>
          <p:nvPr/>
        </p:nvSpPr>
        <p:spPr>
          <a:xfrm>
            <a:off x="10104705" y="4525753"/>
            <a:ext cx="872355" cy="397032"/>
          </a:xfrm>
          <a:prstGeom prst="rect">
            <a:avLst/>
          </a:prstGeom>
          <a:noFill/>
        </p:spPr>
        <p:txBody>
          <a:bodyPr wrap="none" rtlCol="0">
            <a:spAutoFit/>
          </a:bodyPr>
          <a:lstStyle/>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a:t>
            </a:r>
          </a:p>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repository</a:t>
            </a:r>
          </a:p>
        </p:txBody>
      </p:sp>
      <p:sp>
        <p:nvSpPr>
          <p:cNvPr id="49" name="TextBox 48"/>
          <p:cNvSpPr txBox="1"/>
          <p:nvPr/>
        </p:nvSpPr>
        <p:spPr>
          <a:xfrm>
            <a:off x="5720320" y="2269068"/>
            <a:ext cx="1176925" cy="397032"/>
          </a:xfrm>
          <a:prstGeom prst="rect">
            <a:avLst/>
          </a:prstGeom>
          <a:noFill/>
        </p:spPr>
        <p:txBody>
          <a:bodyPr wrap="none" rtlCol="0">
            <a:spAutoFit/>
          </a:bodyPr>
          <a:lstStyle/>
          <a:p>
            <a:pPr algn="r">
              <a:lnSpc>
                <a:spcPct val="90000"/>
              </a:lnSpc>
            </a:pPr>
            <a:r>
              <a:rPr lang="en-US" sz="1100" b="1" dirty="0" err="1">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Veeam</a:t>
            </a: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 backup</a:t>
            </a:r>
          </a:p>
          <a:p>
            <a:pPr algn="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server</a:t>
            </a:r>
          </a:p>
        </p:txBody>
      </p:sp>
      <p:cxnSp>
        <p:nvCxnSpPr>
          <p:cNvPr id="50" name="Straight Connector 49"/>
          <p:cNvCxnSpPr/>
          <p:nvPr/>
        </p:nvCxnSpPr>
        <p:spPr>
          <a:xfrm flipV="1">
            <a:off x="9488880" y="2953084"/>
            <a:ext cx="0" cy="1224811"/>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7245" y="2197060"/>
            <a:ext cx="706156" cy="540000"/>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0364" y="4120135"/>
            <a:ext cx="481024" cy="405621"/>
          </a:xfrm>
          <a:prstGeom prst="rect">
            <a:avLst/>
          </a:prstGeom>
        </p:spPr>
      </p:pic>
      <p:pic>
        <p:nvPicPr>
          <p:cNvPr id="53"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37680" y="4171743"/>
            <a:ext cx="302400" cy="302400"/>
          </a:xfrm>
          <a:prstGeom prst="rect">
            <a:avLst/>
          </a:prstGeom>
        </p:spPr>
      </p:pic>
      <p:cxnSp>
        <p:nvCxnSpPr>
          <p:cNvPr id="54" name="Straight Connector 53"/>
          <p:cNvCxnSpPr/>
          <p:nvPr/>
        </p:nvCxnSpPr>
        <p:spPr>
          <a:xfrm flipV="1">
            <a:off x="7605717" y="4066360"/>
            <a:ext cx="0" cy="216024"/>
          </a:xfrm>
          <a:prstGeom prst="line">
            <a:avLst/>
          </a:prstGeom>
          <a:noFill/>
          <a:ln w="12700">
            <a:solidFill>
              <a:srgbClr val="3F96D2"/>
            </a:solidFill>
            <a:prstDash val="solid"/>
            <a:headEnd type="none"/>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55" name="Picture 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8880" y="3173812"/>
            <a:ext cx="1020809" cy="982800"/>
          </a:xfrm>
          <a:prstGeom prst="rect">
            <a:avLst/>
          </a:prstGeom>
        </p:spPr>
      </p:pic>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10659" y="4207544"/>
            <a:ext cx="777243" cy="262129"/>
          </a:xfrm>
          <a:prstGeom prst="rect">
            <a:avLst/>
          </a:prstGeom>
        </p:spPr>
      </p:pic>
      <p:cxnSp>
        <p:nvCxnSpPr>
          <p:cNvPr id="57" name="Straight Connector 56"/>
          <p:cNvCxnSpPr/>
          <p:nvPr/>
        </p:nvCxnSpPr>
        <p:spPr>
          <a:xfrm flipH="1">
            <a:off x="7947359" y="4354580"/>
            <a:ext cx="273851" cy="0"/>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78"/>
          <p:cNvCxnSpPr/>
          <p:nvPr/>
        </p:nvCxnSpPr>
        <p:spPr>
          <a:xfrm>
            <a:off x="9636423" y="4322575"/>
            <a:ext cx="680952" cy="0"/>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59" name="Рисунок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1163" y="3833733"/>
            <a:ext cx="259915" cy="259915"/>
          </a:xfrm>
          <a:prstGeom prst="rect">
            <a:avLst/>
          </a:prstGeom>
        </p:spPr>
      </p:pic>
      <p:sp>
        <p:nvSpPr>
          <p:cNvPr id="60" name="TextBox 59"/>
          <p:cNvSpPr txBox="1"/>
          <p:nvPr/>
        </p:nvSpPr>
        <p:spPr>
          <a:xfrm>
            <a:off x="8479847" y="3349188"/>
            <a:ext cx="981359" cy="397032"/>
          </a:xfrm>
          <a:prstGeom prst="rect">
            <a:avLst/>
          </a:prstGeom>
          <a:noFill/>
        </p:spPr>
        <p:txBody>
          <a:bodyPr wrap="none" rtlCol="0">
            <a:spAutoFit/>
          </a:bodyPr>
          <a:lstStyle/>
          <a:p>
            <a:pPr algn="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Data Mover</a:t>
            </a:r>
          </a:p>
          <a:p>
            <a:pPr algn="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service</a:t>
            </a:r>
          </a:p>
        </p:txBody>
      </p:sp>
      <p:pic>
        <p:nvPicPr>
          <p:cNvPr id="61" name="Рисунок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615687" y="3833733"/>
            <a:ext cx="259915" cy="259915"/>
          </a:xfrm>
          <a:prstGeom prst="rect">
            <a:avLst/>
          </a:prstGeom>
        </p:spPr>
      </p:pic>
      <p:sp>
        <p:nvSpPr>
          <p:cNvPr id="62" name="TextBox 61"/>
          <p:cNvSpPr txBox="1"/>
          <p:nvPr/>
        </p:nvSpPr>
        <p:spPr>
          <a:xfrm>
            <a:off x="10540879" y="3349188"/>
            <a:ext cx="981359" cy="397032"/>
          </a:xfrm>
          <a:prstGeom prst="rect">
            <a:avLst/>
          </a:prstGeom>
          <a:noFill/>
        </p:spPr>
        <p:txBody>
          <a:bodyPr wrap="none" rtlCol="0">
            <a:spAutoFit/>
          </a:bodyPr>
          <a:lstStyle/>
          <a:p>
            <a:pP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Data Mover</a:t>
            </a:r>
          </a:p>
          <a:p>
            <a:pP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service</a:t>
            </a:r>
          </a:p>
        </p:txBody>
      </p:sp>
      <p:cxnSp>
        <p:nvCxnSpPr>
          <p:cNvPr id="63" name="Straight Connector 62"/>
          <p:cNvCxnSpPr>
            <a:stCxn id="65" idx="0"/>
            <a:endCxn id="64" idx="2"/>
          </p:cNvCxnSpPr>
          <p:nvPr/>
        </p:nvCxnSpPr>
        <p:spPr>
          <a:xfrm flipV="1">
            <a:off x="8507508" y="4469669"/>
            <a:ext cx="0" cy="124552"/>
          </a:xfrm>
          <a:prstGeom prst="line">
            <a:avLst/>
          </a:prstGeom>
          <a:noFill/>
          <a:ln w="12700">
            <a:solidFill>
              <a:srgbClr val="3F96D2"/>
            </a:solidFill>
            <a:prstDash val="solid"/>
            <a:headEnd type="none"/>
            <a:tailEnd type="none"/>
          </a:ln>
        </p:spPr>
        <p:style>
          <a:lnRef idx="2">
            <a:schemeClr val="accent1">
              <a:shade val="50000"/>
            </a:schemeClr>
          </a:lnRef>
          <a:fillRef idx="1">
            <a:schemeClr val="accent1"/>
          </a:fillRef>
          <a:effectRef idx="0">
            <a:schemeClr val="accent1"/>
          </a:effectRef>
          <a:fontRef idx="minor">
            <a:schemeClr val="lt1"/>
          </a:fontRef>
        </p:style>
      </p:cxnSp>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33996" y="4272818"/>
            <a:ext cx="747029" cy="196852"/>
          </a:xfrm>
          <a:prstGeom prst="rect">
            <a:avLst/>
          </a:prstGeom>
        </p:spPr>
      </p:pic>
      <p:pic>
        <p:nvPicPr>
          <p:cNvPr id="65" name="Picture 64"/>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133996" y="4594222"/>
            <a:ext cx="747029" cy="196852"/>
          </a:xfrm>
          <a:prstGeom prst="rect">
            <a:avLst/>
          </a:prstGeom>
        </p:spPr>
      </p:pic>
      <p:cxnSp>
        <p:nvCxnSpPr>
          <p:cNvPr id="66" name="Straight Connector 65"/>
          <p:cNvCxnSpPr/>
          <p:nvPr/>
        </p:nvCxnSpPr>
        <p:spPr>
          <a:xfrm>
            <a:off x="8130955" y="4597265"/>
            <a:ext cx="747712" cy="185737"/>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8130955" y="4594881"/>
            <a:ext cx="747712" cy="192880"/>
          </a:xfrm>
          <a:prstGeom prst="line">
            <a:avLst/>
          </a:prstGeom>
          <a:ln w="12700">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109808" y="4791073"/>
            <a:ext cx="795410" cy="397032"/>
          </a:xfrm>
          <a:prstGeom prst="rect">
            <a:avLst/>
          </a:prstGeom>
          <a:noFill/>
        </p:spPr>
        <p:txBody>
          <a:bodyPr wrap="none" rtlCol="0">
            <a:spAutoFit/>
          </a:bodyPr>
          <a:lstStyle/>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Volume</a:t>
            </a:r>
          </a:p>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snapshot</a:t>
            </a:r>
          </a:p>
        </p:txBody>
      </p:sp>
      <p:sp>
        <p:nvSpPr>
          <p:cNvPr id="69" name="TextBox 68"/>
          <p:cNvSpPr txBox="1"/>
          <p:nvPr/>
        </p:nvSpPr>
        <p:spPr>
          <a:xfrm>
            <a:off x="8157896" y="3997261"/>
            <a:ext cx="699229" cy="244682"/>
          </a:xfrm>
          <a:prstGeom prst="rect">
            <a:avLst/>
          </a:prstGeom>
          <a:noFill/>
        </p:spPr>
        <p:txBody>
          <a:bodyPr wrap="none" rtlCol="0">
            <a:spAutoFit/>
          </a:bodyPr>
          <a:lstStyle/>
          <a:p>
            <a:pPr algn="ctr">
              <a:lnSpc>
                <a:spcPct val="90000"/>
              </a:lnSpc>
            </a:pPr>
            <a:r>
              <a:rPr lang="en-US" sz="11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Volume</a:t>
            </a:r>
          </a:p>
        </p:txBody>
      </p:sp>
      <p:cxnSp>
        <p:nvCxnSpPr>
          <p:cNvPr id="70" name="Elbow Connector 69"/>
          <p:cNvCxnSpPr>
            <a:stCxn id="65" idx="3"/>
            <a:endCxn id="53" idx="1"/>
          </p:cNvCxnSpPr>
          <p:nvPr/>
        </p:nvCxnSpPr>
        <p:spPr>
          <a:xfrm flipV="1">
            <a:off x="8881023" y="4322943"/>
            <a:ext cx="456659" cy="369704"/>
          </a:xfrm>
          <a:prstGeom prst="bentConnector3">
            <a:avLst/>
          </a:prstGeom>
          <a:ln w="12700">
            <a:solidFill>
              <a:srgbClr val="3F96D2"/>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27097498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fade">
                                      <p:cBhvr>
                                        <p:cTn id="14" dur="500"/>
                                        <p:tgtEl>
                                          <p:spTgt spid="6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left)">
                                      <p:cBhvr>
                                        <p:cTn id="19" dur="500"/>
                                        <p:tgtEl>
                                          <p:spTgt spid="7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wipe(left)">
                                      <p:cBhvr>
                                        <p:cTn id="24" dur="500"/>
                                        <p:tgtEl>
                                          <p:spTgt spid="5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wipe(left)">
                                      <p:cBhvr>
                                        <p:cTn id="29" dur="500"/>
                                        <p:tgtEl>
                                          <p:spTgt spid="66"/>
                                        </p:tgtEl>
                                      </p:cBhvr>
                                    </p:animEffect>
                                  </p:childTnLst>
                                </p:cTn>
                              </p:par>
                            </p:childTnLst>
                          </p:cTn>
                        </p:par>
                        <p:par>
                          <p:cTn id="30" fill="hold">
                            <p:stCondLst>
                              <p:cond delay="500"/>
                            </p:stCondLst>
                            <p:childTnLst>
                              <p:par>
                                <p:cTn id="31" presetID="22" presetClass="entr" presetSubtype="1" fill="hold" nodeType="after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up)">
                                      <p:cBhvr>
                                        <p:cTn id="33"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When adding a repository, you have to choose its type:</a:t>
            </a:r>
          </a:p>
        </p:txBody>
      </p:sp>
      <p:sp>
        <p:nvSpPr>
          <p:cNvPr id="2" name="Title 1"/>
          <p:cNvSpPr>
            <a:spLocks noGrp="1"/>
          </p:cNvSpPr>
          <p:nvPr>
            <p:ph type="title"/>
          </p:nvPr>
        </p:nvSpPr>
        <p:spPr/>
        <p:txBody>
          <a:bodyPr/>
          <a:lstStyle/>
          <a:p>
            <a:r>
              <a:rPr lang="en-US" dirty="0"/>
              <a:t>Veeam Backup Repository</a:t>
            </a:r>
          </a:p>
        </p:txBody>
      </p:sp>
      <p:pic>
        <p:nvPicPr>
          <p:cNvPr id="5" name="Picture 4"/>
          <p:cNvPicPr>
            <a:picLocks noChangeAspect="1"/>
          </p:cNvPicPr>
          <p:nvPr/>
        </p:nvPicPr>
        <p:blipFill>
          <a:blip r:embed="rId4"/>
          <a:stretch>
            <a:fillRect/>
          </a:stretch>
        </p:blipFill>
        <p:spPr>
          <a:xfrm>
            <a:off x="3173752" y="2189179"/>
            <a:ext cx="5970003" cy="4216152"/>
          </a:xfrm>
          <a:prstGeom prst="rect">
            <a:avLst/>
          </a:prstGeom>
        </p:spPr>
      </p:pic>
    </p:spTree>
    <p:custDataLst>
      <p:tags r:id="rId1"/>
    </p:custDataLst>
    <p:extLst>
      <p:ext uri="{BB962C8B-B14F-4D97-AF65-F5344CB8AC3E}">
        <p14:creationId xmlns:p14="http://schemas.microsoft.com/office/powerpoint/2010/main" val="132342966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Veeam Backup Repository</a:t>
            </a:r>
          </a:p>
        </p:txBody>
      </p:sp>
      <p:graphicFrame>
        <p:nvGraphicFramePr>
          <p:cNvPr id="6" name="Content Placeholder 4"/>
          <p:cNvGraphicFramePr>
            <a:graphicFrameLocks/>
          </p:cNvGraphicFramePr>
          <p:nvPr/>
        </p:nvGraphicFramePr>
        <p:xfrm>
          <a:off x="618565" y="1333224"/>
          <a:ext cx="10031507" cy="4618788"/>
        </p:xfrm>
        <a:graphic>
          <a:graphicData uri="http://schemas.openxmlformats.org/drawingml/2006/table">
            <a:tbl>
              <a:tblPr firstRow="1" bandRow="1">
                <a:tableStyleId>{5C22544A-7EE6-4342-B048-85BDC9FD1C3A}</a:tableStyleId>
              </a:tblPr>
              <a:tblGrid>
                <a:gridCol w="3231411">
                  <a:extLst>
                    <a:ext uri="{9D8B030D-6E8A-4147-A177-3AD203B41FA5}">
                      <a16:colId xmlns:a16="http://schemas.microsoft.com/office/drawing/2014/main" val="20000"/>
                    </a:ext>
                  </a:extLst>
                </a:gridCol>
                <a:gridCol w="3885555">
                  <a:extLst>
                    <a:ext uri="{9D8B030D-6E8A-4147-A177-3AD203B41FA5}">
                      <a16:colId xmlns:a16="http://schemas.microsoft.com/office/drawing/2014/main" val="20001"/>
                    </a:ext>
                  </a:extLst>
                </a:gridCol>
                <a:gridCol w="2914541">
                  <a:extLst>
                    <a:ext uri="{9D8B030D-6E8A-4147-A177-3AD203B41FA5}">
                      <a16:colId xmlns:a16="http://schemas.microsoft.com/office/drawing/2014/main" val="20002"/>
                    </a:ext>
                  </a:extLst>
                </a:gridCol>
              </a:tblGrid>
              <a:tr h="420617">
                <a:tc>
                  <a:txBody>
                    <a:bodyPr/>
                    <a:lstStyle/>
                    <a:p>
                      <a:pPr>
                        <a:lnSpc>
                          <a:spcPct val="90000"/>
                        </a:lnSpc>
                      </a:pPr>
                      <a:r>
                        <a:rPr lang="en-US" sz="2000" b="0" dirty="0">
                          <a:gradFill>
                            <a:gsLst>
                              <a:gs pos="0">
                                <a:schemeClr val="bg1"/>
                              </a:gs>
                              <a:gs pos="86000">
                                <a:schemeClr val="bg1"/>
                              </a:gs>
                            </a:gsLst>
                            <a:path path="circle">
                              <a:fillToRect r="100000" b="100000"/>
                            </a:path>
                          </a:gradFill>
                        </a:rPr>
                        <a:t>Repository</a:t>
                      </a:r>
                      <a:r>
                        <a:rPr lang="en-US" sz="2000" b="0" baseline="0" dirty="0">
                          <a:gradFill>
                            <a:gsLst>
                              <a:gs pos="0">
                                <a:schemeClr val="bg1"/>
                              </a:gs>
                              <a:gs pos="86000">
                                <a:schemeClr val="bg1"/>
                              </a:gs>
                            </a:gsLst>
                            <a:path path="circle">
                              <a:fillToRect r="100000" b="100000"/>
                            </a:path>
                          </a:gradFill>
                        </a:rPr>
                        <a:t> Type</a:t>
                      </a:r>
                      <a:endParaRPr lang="en-US" sz="2000" b="0" dirty="0">
                        <a:gradFill>
                          <a:gsLst>
                            <a:gs pos="0">
                              <a:schemeClr val="bg1"/>
                            </a:gs>
                            <a:gs pos="86000">
                              <a:schemeClr val="bg1"/>
                            </a:gs>
                          </a:gsLst>
                          <a:path path="circle">
                            <a:fillToRect r="100000" b="100000"/>
                          </a:path>
                        </a:gra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nSpc>
                          <a:spcPct val="90000"/>
                        </a:lnSpc>
                      </a:pPr>
                      <a:r>
                        <a:rPr lang="en-US" sz="2000" b="0" dirty="0">
                          <a:gradFill>
                            <a:gsLst>
                              <a:gs pos="0">
                                <a:schemeClr val="bg1"/>
                              </a:gs>
                              <a:gs pos="86000">
                                <a:schemeClr val="bg1"/>
                              </a:gs>
                            </a:gsLst>
                            <a:path path="circle">
                              <a:fillToRect r="100000" b="100000"/>
                            </a:path>
                          </a:gradFill>
                        </a:rPr>
                        <a:t>Storage Type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nSpc>
                          <a:spcPct val="90000"/>
                        </a:lnSpc>
                      </a:pPr>
                      <a:r>
                        <a:rPr lang="en-US" sz="2000" b="0" dirty="0">
                          <a:gradFill>
                            <a:gsLst>
                              <a:gs pos="0">
                                <a:schemeClr val="bg1"/>
                              </a:gs>
                              <a:gs pos="86000">
                                <a:schemeClr val="bg1"/>
                              </a:gs>
                            </a:gsLst>
                            <a:path path="circle">
                              <a:fillToRect r="100000" b="100000"/>
                            </a:path>
                          </a:gradFill>
                        </a:rPr>
                        <a:t>Data Processing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974911">
                <a:tc>
                  <a:txBody>
                    <a:bodyPr/>
                    <a:lstStyle/>
                    <a:p>
                      <a:pPr>
                        <a:lnSpc>
                          <a:spcPct val="90000"/>
                        </a:lnSpc>
                      </a:pPr>
                      <a: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t>Windows server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A local disk, directly attached disk-based storage, or iSCSI/FC SAN LUN in case the server is connected into the SAN fabric</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Veeam</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data</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mover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service </a:t>
                      </a:r>
                      <a:b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is deployed when server</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a:t>
                      </a:r>
                      <a:b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is added to UI</a:t>
                      </a: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1051560">
                <a:tc>
                  <a:txBody>
                    <a:bodyPr/>
                    <a:lstStyle/>
                    <a:p>
                      <a:pPr>
                        <a:lnSpc>
                          <a:spcPct val="90000"/>
                        </a:lnSpc>
                      </a:pPr>
                      <a: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t>Linux server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tc>
                  <a:txBody>
                    <a:bodyPr/>
                    <a:lstStyle/>
                    <a:p>
                      <a:pPr>
                        <a:lnSpc>
                          <a:spcPct val="90000"/>
                        </a:lnSpc>
                      </a:pP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A local disk, directly attached disk-based storage (such as a USB hard drive), NFS share, or iSCSI/FC SAN LUN in case </a:t>
                      </a:r>
                      <a:b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the server is connected into the SAN fabric</a:t>
                      </a: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tc>
                  <a:txBody>
                    <a:bodyPr/>
                    <a:lstStyle/>
                    <a:p>
                      <a:pPr>
                        <a:lnSpc>
                          <a:spcPct val="90000"/>
                        </a:lnSpc>
                      </a:pP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Veeam data</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mover</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service is deployed when a job addressing this repository </a:t>
                      </a:r>
                      <a:b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is launched</a:t>
                      </a: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extLst>
                  <a:ext uri="{0D108BD9-81ED-4DB2-BD59-A6C34878D82A}">
                    <a16:rowId xmlns:a16="http://schemas.microsoft.com/office/drawing/2014/main" val="10002"/>
                  </a:ext>
                </a:extLst>
              </a:tr>
              <a:tr h="1051560">
                <a:tc>
                  <a:txBody>
                    <a:bodyPr/>
                    <a:lstStyle/>
                    <a:p>
                      <a:pPr>
                        <a:lnSpc>
                          <a:spcPct val="90000"/>
                        </a:lnSpc>
                      </a:pPr>
                      <a: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t>CIFS (SMB) share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NAS</a:t>
                      </a:r>
                      <a:r>
                        <a:rPr lang="en-US" sz="1500" baseline="0" dirty="0">
                          <a:gradFill>
                            <a:gsLst>
                              <a:gs pos="0">
                                <a:schemeClr val="tx1">
                                  <a:lumMod val="65000"/>
                                  <a:lumOff val="35000"/>
                                </a:schemeClr>
                              </a:gs>
                              <a:gs pos="86000">
                                <a:schemeClr val="tx1">
                                  <a:lumMod val="65000"/>
                                  <a:lumOff val="35000"/>
                                </a:schemeClr>
                              </a:gs>
                            </a:gsLst>
                            <a:path path="circle">
                              <a:fillToRect r="100000" b="100000"/>
                            </a:path>
                          </a:gradFill>
                        </a:rPr>
                        <a:t> f</a:t>
                      </a: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ile share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686047" rtl="0" eaLnBrk="1" fontAlgn="auto" latinLnBrk="0" hangingPunct="1">
                        <a:lnSpc>
                          <a:spcPct val="90000"/>
                        </a:lnSpc>
                        <a:spcBef>
                          <a:spcPts val="0"/>
                        </a:spcBef>
                        <a:spcAft>
                          <a:spcPts val="0"/>
                        </a:spcAft>
                        <a:buClrTx/>
                        <a:buSzTx/>
                        <a:buFontTx/>
                        <a:buNone/>
                        <a:tabLst/>
                        <a:defRPr/>
                      </a:pP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Data</a:t>
                      </a:r>
                      <a:r>
                        <a:rPr lang="en-US" sz="1500" baseline="0" dirty="0">
                          <a:gradFill>
                            <a:gsLst>
                              <a:gs pos="0">
                                <a:schemeClr val="tx1">
                                  <a:lumMod val="65000"/>
                                  <a:lumOff val="35000"/>
                                </a:schemeClr>
                              </a:gs>
                              <a:gs pos="86000">
                                <a:schemeClr val="tx1">
                                  <a:lumMod val="65000"/>
                                  <a:lumOff val="35000"/>
                                </a:schemeClr>
                              </a:gs>
                            </a:gsLst>
                            <a:path path="circle">
                              <a:fillToRect r="100000" b="100000"/>
                            </a:path>
                          </a:gradFill>
                        </a:rPr>
                        <a:t> transfer</a:t>
                      </a: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 is done through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the Veeam data</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mover</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service </a:t>
                      </a:r>
                      <a:b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on the </a:t>
                      </a:r>
                      <a:r>
                        <a:rPr lang="en-US" sz="1500" b="1"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gateway server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(proxy)</a:t>
                      </a: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p>
                      <a:pPr>
                        <a:lnSpc>
                          <a:spcPct val="90000"/>
                        </a:lnSpc>
                      </a:pP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1051560">
                <a:tc>
                  <a:txBody>
                    <a:bodyPr/>
                    <a:lstStyle/>
                    <a:p>
                      <a:pPr>
                        <a:lnSpc>
                          <a:spcPct val="90000"/>
                        </a:lnSpc>
                      </a:pPr>
                      <a:r>
                        <a:rPr lang="en-US" sz="1600" b="1" dirty="0" err="1">
                          <a:gradFill>
                            <a:gsLst>
                              <a:gs pos="0">
                                <a:schemeClr val="tx1">
                                  <a:lumMod val="65000"/>
                                  <a:lumOff val="35000"/>
                                </a:schemeClr>
                              </a:gs>
                              <a:gs pos="86000">
                                <a:schemeClr val="tx1">
                                  <a:lumMod val="65000"/>
                                  <a:lumOff val="35000"/>
                                </a:schemeClr>
                              </a:gs>
                            </a:gsLst>
                            <a:path path="circle">
                              <a:fillToRect r="100000" b="100000"/>
                            </a:path>
                          </a:gradFill>
                        </a:rPr>
                        <a:t>Deduplicating</a:t>
                      </a:r>
                      <a: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t> </a:t>
                      </a:r>
                      <a:b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br>
                      <a:r>
                        <a:rPr lang="en-US" sz="1600" b="1" dirty="0">
                          <a:gradFill>
                            <a:gsLst>
                              <a:gs pos="0">
                                <a:schemeClr val="tx1">
                                  <a:lumMod val="65000"/>
                                  <a:lumOff val="35000"/>
                                </a:schemeClr>
                              </a:gs>
                              <a:gs pos="86000">
                                <a:schemeClr val="tx1">
                                  <a:lumMod val="65000"/>
                                  <a:lumOff val="35000"/>
                                </a:schemeClr>
                              </a:gs>
                            </a:gsLst>
                            <a:path path="circle">
                              <a:fillToRect r="100000" b="100000"/>
                            </a:path>
                          </a:gradFill>
                        </a:rPr>
                        <a:t>storage appliance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tc>
                  <a:txBody>
                    <a:bodyPr/>
                    <a:lstStyle/>
                    <a:p>
                      <a:pPr marL="180975" lvl="0" indent="-180975">
                        <a:lnSpc>
                          <a:spcPct val="90000"/>
                        </a:lnSpc>
                        <a:buClr>
                          <a:schemeClr val="tx1">
                            <a:lumMod val="65000"/>
                            <a:lumOff val="35000"/>
                          </a:schemeClr>
                        </a:buClr>
                        <a:buFont typeface="Arial" panose="020B0604020202020204" pitchFamily="34" charset="0"/>
                        <a:buChar char="-"/>
                      </a:pP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EMC Data Domain</a:t>
                      </a:r>
                    </a:p>
                    <a:p>
                      <a:pPr marL="180975" lvl="0" indent="-180975">
                        <a:lnSpc>
                          <a:spcPct val="90000"/>
                        </a:lnSpc>
                        <a:buClr>
                          <a:schemeClr val="tx1">
                            <a:lumMod val="65000"/>
                            <a:lumOff val="35000"/>
                          </a:schemeClr>
                        </a:buClr>
                        <a:buFont typeface="Arial" panose="020B0604020202020204" pitchFamily="34" charset="0"/>
                        <a:buChar char="-"/>
                      </a:pPr>
                      <a:r>
                        <a:rPr lang="en-US" sz="1500" kern="1200" dirty="0" err="1">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ExaGrid</a:t>
                      </a:r>
                      <a:endPar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endParaRPr>
                    </a:p>
                    <a:p>
                      <a:pPr marL="180975" lvl="0" indent="-180975">
                        <a:lnSpc>
                          <a:spcPct val="90000"/>
                        </a:lnSpc>
                        <a:buClr>
                          <a:schemeClr val="tx1">
                            <a:lumMod val="65000"/>
                            <a:lumOff val="35000"/>
                          </a:schemeClr>
                        </a:buClr>
                        <a:buFont typeface="Arial" panose="020B0604020202020204" pitchFamily="34" charset="0"/>
                        <a:buChar char="-"/>
                      </a:pP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HP </a:t>
                      </a:r>
                      <a:r>
                        <a:rPr lang="en-US" sz="1500" kern="1200" dirty="0" err="1">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StoreOnce</a:t>
                      </a:r>
                      <a:endPar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tc>
                  <a:txBody>
                    <a:bodyPr/>
                    <a:lstStyle/>
                    <a:p>
                      <a:pPr marL="0" marR="0" indent="0" algn="l" defTabSz="686047" rtl="0" eaLnBrk="1" fontAlgn="auto" latinLnBrk="0" hangingPunct="1">
                        <a:lnSpc>
                          <a:spcPct val="90000"/>
                        </a:lnSpc>
                        <a:spcBef>
                          <a:spcPts val="0"/>
                        </a:spcBef>
                        <a:spcAft>
                          <a:spcPts val="0"/>
                        </a:spcAft>
                        <a:buClrTx/>
                        <a:buSzTx/>
                        <a:buFontTx/>
                        <a:buNone/>
                        <a:tabLst/>
                        <a:defRPr/>
                      </a:pP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Data</a:t>
                      </a:r>
                      <a:r>
                        <a:rPr lang="en-US" sz="1500" baseline="0" dirty="0">
                          <a:gradFill>
                            <a:gsLst>
                              <a:gs pos="0">
                                <a:schemeClr val="tx1">
                                  <a:lumMod val="65000"/>
                                  <a:lumOff val="35000"/>
                                </a:schemeClr>
                              </a:gs>
                              <a:gs pos="86000">
                                <a:schemeClr val="tx1">
                                  <a:lumMod val="65000"/>
                                  <a:lumOff val="35000"/>
                                </a:schemeClr>
                              </a:gs>
                            </a:gsLst>
                            <a:path path="circle">
                              <a:fillToRect r="100000" b="100000"/>
                            </a:path>
                          </a:gradFill>
                        </a:rPr>
                        <a:t> transfer</a:t>
                      </a:r>
                      <a:r>
                        <a:rPr lang="en-US" sz="1500" dirty="0">
                          <a:gradFill>
                            <a:gsLst>
                              <a:gs pos="0">
                                <a:schemeClr val="tx1">
                                  <a:lumMod val="65000"/>
                                  <a:lumOff val="35000"/>
                                </a:schemeClr>
                              </a:gs>
                              <a:gs pos="86000">
                                <a:schemeClr val="tx1">
                                  <a:lumMod val="65000"/>
                                  <a:lumOff val="35000"/>
                                </a:schemeClr>
                              </a:gs>
                            </a:gsLst>
                            <a:path path="circle">
                              <a:fillToRect r="100000" b="100000"/>
                            </a:path>
                          </a:gradFill>
                        </a:rPr>
                        <a:t> is done through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the Veeam data</a:t>
                      </a:r>
                      <a:r>
                        <a:rPr lang="en-US" sz="1500" kern="1200" baseline="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mover</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 service </a:t>
                      </a:r>
                      <a:b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b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on the </a:t>
                      </a:r>
                      <a:r>
                        <a:rPr lang="en-US" sz="1500" b="1"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gateway server </a:t>
                      </a:r>
                      <a:r>
                        <a:rPr lang="en-US" sz="1500" kern="1200" dirty="0">
                          <a:gradFill>
                            <a:gsLst>
                              <a:gs pos="0">
                                <a:schemeClr val="tx1">
                                  <a:lumMod val="65000"/>
                                  <a:lumOff val="35000"/>
                                </a:schemeClr>
                              </a:gs>
                              <a:gs pos="86000">
                                <a:schemeClr val="tx1">
                                  <a:lumMod val="65000"/>
                                  <a:lumOff val="35000"/>
                                </a:schemeClr>
                              </a:gs>
                            </a:gsLst>
                            <a:path path="circle">
                              <a:fillToRect r="100000" b="100000"/>
                            </a:path>
                          </a:gradFill>
                          <a:effectLst/>
                          <a:latin typeface="+mn-lt"/>
                          <a:ea typeface="+mn-ea"/>
                          <a:cs typeface="+mn-cs"/>
                        </a:rPr>
                        <a:t>(proxy)</a:t>
                      </a: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p>
                      <a:pPr>
                        <a:lnSpc>
                          <a:spcPct val="90000"/>
                        </a:lnSpc>
                      </a:pPr>
                      <a:endParaRPr lang="en-US" sz="1500" dirty="0">
                        <a:gradFill>
                          <a:gsLst>
                            <a:gs pos="0">
                              <a:schemeClr val="tx1">
                                <a:lumMod val="65000"/>
                                <a:lumOff val="35000"/>
                              </a:schemeClr>
                            </a:gs>
                            <a:gs pos="86000">
                              <a:schemeClr val="tx1">
                                <a:lumMod val="65000"/>
                                <a:lumOff val="35000"/>
                              </a:schemeClr>
                            </a:gs>
                          </a:gsLst>
                          <a:path path="circle">
                            <a:fillToRect r="100000" b="100000"/>
                          </a:path>
                        </a:gra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4E4E4"/>
                    </a:solidFill>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553324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1260566" y="857318"/>
            <a:ext cx="8334539" cy="3970713"/>
          </a:xfrm>
        </p:spPr>
        <p:txBody>
          <a:bodyPr/>
          <a:lstStyle/>
          <a:p>
            <a:r>
              <a:rPr lang="en-US" altLang="ko-KR" sz="1800" b="1" dirty="0">
                <a:solidFill>
                  <a:srgbClr val="002060"/>
                </a:solidFill>
              </a:rPr>
              <a:t>VMware </a:t>
            </a:r>
            <a:r>
              <a:rPr lang="en-US" altLang="ko-KR" sz="1800" b="1" dirty="0" err="1">
                <a:solidFill>
                  <a:srgbClr val="002060"/>
                </a:solidFill>
              </a:rPr>
              <a:t>Vsphere</a:t>
            </a:r>
            <a:r>
              <a:rPr lang="en-US" altLang="ko-KR" sz="1800" b="1" dirty="0">
                <a:solidFill>
                  <a:srgbClr val="002060"/>
                </a:solidFill>
              </a:rPr>
              <a:t> Backup </a:t>
            </a:r>
            <a:r>
              <a:rPr lang="ko-KR" altLang="en-US" sz="1800" b="1" dirty="0">
                <a:solidFill>
                  <a:srgbClr val="002060"/>
                </a:solidFill>
              </a:rPr>
              <a:t>구성</a:t>
            </a:r>
            <a:endParaRPr lang="en-US" altLang="ko-KR" sz="1800" b="1" dirty="0">
              <a:solidFill>
                <a:srgbClr val="002060"/>
              </a:solidFill>
            </a:endParaRPr>
          </a:p>
          <a:p>
            <a:endParaRPr lang="en-US" altLang="ko-KR" sz="1800" b="1" dirty="0">
              <a:solidFill>
                <a:srgbClr val="002060"/>
              </a:solidFill>
            </a:endParaRPr>
          </a:p>
          <a:p>
            <a:r>
              <a:rPr lang="en-US" altLang="ko-KR" sz="1800" b="1" dirty="0">
                <a:solidFill>
                  <a:srgbClr val="002060"/>
                </a:solidFill>
              </a:rPr>
              <a:t>Microsoft Hyper V Backup </a:t>
            </a:r>
            <a:r>
              <a:rPr lang="ko-KR" altLang="en-US" sz="1800" b="1" dirty="0">
                <a:solidFill>
                  <a:srgbClr val="002060"/>
                </a:solidFill>
              </a:rPr>
              <a:t>구성</a:t>
            </a:r>
            <a:endParaRPr lang="en-US" altLang="ko-KR" sz="1800" b="1" dirty="0">
              <a:solidFill>
                <a:srgbClr val="002060"/>
              </a:solidFill>
            </a:endParaRPr>
          </a:p>
          <a:p>
            <a:endParaRPr lang="en-US" altLang="ko-KR" sz="1800" b="1" dirty="0">
              <a:solidFill>
                <a:srgbClr val="002060"/>
              </a:solidFill>
            </a:endParaRPr>
          </a:p>
          <a:p>
            <a:r>
              <a:rPr lang="en-US" altLang="ko-KR" sz="1800" b="1" dirty="0">
                <a:solidFill>
                  <a:srgbClr val="002060"/>
                </a:solidFill>
              </a:rPr>
              <a:t>VMware, Hyper – V Backup Job </a:t>
            </a:r>
            <a:r>
              <a:rPr lang="ko-KR" altLang="en-US" sz="1800" b="1" dirty="0">
                <a:solidFill>
                  <a:srgbClr val="002060"/>
                </a:solidFill>
              </a:rPr>
              <a:t>생성</a:t>
            </a:r>
            <a:endParaRPr lang="en-US" altLang="ko-KR" sz="1800" b="1" dirty="0">
              <a:solidFill>
                <a:srgbClr val="002060"/>
              </a:solidFill>
            </a:endParaRPr>
          </a:p>
          <a:p>
            <a:endParaRPr lang="en-US" altLang="ko-KR" sz="1800" b="1" dirty="0">
              <a:solidFill>
                <a:srgbClr val="002060"/>
              </a:solidFill>
            </a:endParaRPr>
          </a:p>
          <a:p>
            <a:r>
              <a:rPr lang="en-US" altLang="ko-KR" sz="1800" b="1" dirty="0">
                <a:solidFill>
                  <a:srgbClr val="002060"/>
                </a:solidFill>
              </a:rPr>
              <a:t>VMware, Hyper – V Backup Job </a:t>
            </a:r>
            <a:r>
              <a:rPr lang="ko-KR" altLang="en-US" sz="1800" b="1" dirty="0">
                <a:solidFill>
                  <a:srgbClr val="002060"/>
                </a:solidFill>
              </a:rPr>
              <a:t>실행</a:t>
            </a:r>
            <a:endParaRPr lang="en-US" altLang="ko-KR" sz="1800" b="1" dirty="0">
              <a:solidFill>
                <a:srgbClr val="002060"/>
              </a:solidFill>
            </a:endParaRPr>
          </a:p>
          <a:p>
            <a:endParaRPr lang="en-US" altLang="ko-KR" sz="1800" b="1" dirty="0">
              <a:solidFill>
                <a:srgbClr val="002060"/>
              </a:solidFill>
            </a:endParaRPr>
          </a:p>
          <a:p>
            <a:r>
              <a:rPr lang="en-US" altLang="ko-KR" sz="1800" b="1" dirty="0">
                <a:solidFill>
                  <a:srgbClr val="002060"/>
                </a:solidFill>
              </a:rPr>
              <a:t>VMware, Hyper – V Backup Restore</a:t>
            </a:r>
          </a:p>
          <a:p>
            <a:endParaRPr lang="en-US" altLang="ko-KR" sz="1800" b="1" dirty="0">
              <a:solidFill>
                <a:srgbClr val="002060"/>
              </a:solidFill>
            </a:endParaRPr>
          </a:p>
          <a:p>
            <a:r>
              <a:rPr lang="en-US" altLang="ko-KR" sz="1800" b="1" dirty="0">
                <a:solidFill>
                  <a:srgbClr val="002060"/>
                </a:solidFill>
              </a:rPr>
              <a:t>Replication - </a:t>
            </a:r>
            <a:r>
              <a:rPr lang="ko-KR" altLang="en-US" sz="1800" b="1" dirty="0">
                <a:solidFill>
                  <a:srgbClr val="002060"/>
                </a:solidFill>
              </a:rPr>
              <a:t>구성</a:t>
            </a:r>
            <a:endParaRPr lang="en-US" altLang="ko-KR" sz="1800" b="1" dirty="0">
              <a:solidFill>
                <a:srgbClr val="002060"/>
              </a:solidFill>
            </a:endParaRPr>
          </a:p>
          <a:p>
            <a:endParaRPr lang="en-US" altLang="ko-KR" sz="1800" b="1" dirty="0">
              <a:solidFill>
                <a:srgbClr val="002060"/>
              </a:solidFill>
            </a:endParaRPr>
          </a:p>
          <a:p>
            <a:r>
              <a:rPr lang="en-US" altLang="ko-KR" sz="1800" b="1" dirty="0" err="1">
                <a:solidFill>
                  <a:srgbClr val="002060"/>
                </a:solidFill>
              </a:rPr>
              <a:t>SureBackup</a:t>
            </a:r>
            <a:r>
              <a:rPr lang="en-US" altLang="ko-KR" sz="1800" b="1" dirty="0">
                <a:solidFill>
                  <a:srgbClr val="002060"/>
                </a:solidFill>
              </a:rPr>
              <a:t> - </a:t>
            </a:r>
            <a:r>
              <a:rPr lang="ko-KR" altLang="en-US" sz="1800" b="1" dirty="0">
                <a:solidFill>
                  <a:srgbClr val="002060"/>
                </a:solidFill>
              </a:rPr>
              <a:t>구성</a:t>
            </a:r>
            <a:endParaRPr lang="en-US" altLang="ko-KR" sz="1800" b="1" dirty="0">
              <a:solidFill>
                <a:srgbClr val="002060"/>
              </a:solidFill>
            </a:endParaRPr>
          </a:p>
          <a:p>
            <a:endParaRPr lang="en-US" altLang="ko-KR" sz="1800" b="1" dirty="0">
              <a:solidFill>
                <a:srgbClr val="002060"/>
              </a:solidFill>
            </a:endParaRPr>
          </a:p>
          <a:p>
            <a:pPr marL="0" indent="0">
              <a:buNone/>
            </a:pPr>
            <a:endParaRPr lang="en-US" altLang="ko-KR" sz="1800" b="1" dirty="0">
              <a:solidFill>
                <a:srgbClr val="002060"/>
              </a:solidFill>
            </a:endParaRPr>
          </a:p>
        </p:txBody>
      </p:sp>
    </p:spTree>
    <p:extLst>
      <p:ext uri="{BB962C8B-B14F-4D97-AF65-F5344CB8AC3E}">
        <p14:creationId xmlns:p14="http://schemas.microsoft.com/office/powerpoint/2010/main" val="3158676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algn="ctr"/>
            <a:r>
              <a:rPr lang="en-US" altLang="ko-KR" sz="2800" b="1" dirty="0">
                <a:solidFill>
                  <a:srgbClr val="002060"/>
                </a:solidFill>
              </a:rPr>
              <a:t>VMware </a:t>
            </a:r>
            <a:r>
              <a:rPr lang="en-US" altLang="ko-KR" sz="2800" b="1" dirty="0" err="1">
                <a:solidFill>
                  <a:srgbClr val="002060"/>
                </a:solidFill>
              </a:rPr>
              <a:t>Vsphere</a:t>
            </a:r>
            <a:r>
              <a:rPr lang="en-US" altLang="ko-KR" sz="2800" b="1" dirty="0">
                <a:solidFill>
                  <a:srgbClr val="002060"/>
                </a:solidFill>
              </a:rPr>
              <a:t> Backup</a:t>
            </a:r>
          </a:p>
          <a:p>
            <a:pPr algn="ctr"/>
            <a:endParaRPr lang="ko-KR" altLang="en-US" sz="2800" b="1" dirty="0">
              <a:solidFill>
                <a:srgbClr val="002060"/>
              </a:solidFill>
            </a:endParaRPr>
          </a:p>
        </p:txBody>
      </p:sp>
    </p:spTree>
    <p:extLst>
      <p:ext uri="{BB962C8B-B14F-4D97-AF65-F5344CB8AC3E}">
        <p14:creationId xmlns:p14="http://schemas.microsoft.com/office/powerpoint/2010/main" val="151050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1. VMware </a:t>
            </a:r>
            <a:r>
              <a:rPr lang="en-US" altLang="ko-KR" sz="2600" b="1" dirty="0" err="1">
                <a:solidFill>
                  <a:srgbClr val="002060"/>
                </a:solidFill>
              </a:rPr>
              <a:t>Vsphere</a:t>
            </a:r>
            <a:r>
              <a:rPr lang="en-US" altLang="ko-KR" sz="2600" b="1" dirty="0">
                <a:solidFill>
                  <a:srgbClr val="002060"/>
                </a:solidFill>
              </a:rPr>
              <a:t> Backup</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768624"/>
            <a:ext cx="4743694" cy="5600988"/>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678" y="768624"/>
            <a:ext cx="4451579" cy="3810196"/>
          </a:xfrm>
          <a:prstGeom prst="rect">
            <a:avLst/>
          </a:prstGeom>
        </p:spPr>
      </p:pic>
      <p:sp>
        <p:nvSpPr>
          <p:cNvPr id="5" name="TextBox 4"/>
          <p:cNvSpPr txBox="1"/>
          <p:nvPr/>
        </p:nvSpPr>
        <p:spPr>
          <a:xfrm>
            <a:off x="5552937" y="2178055"/>
            <a:ext cx="1433079"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백업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 추가</a:t>
            </a:r>
          </a:p>
        </p:txBody>
      </p:sp>
      <p:sp>
        <p:nvSpPr>
          <p:cNvPr id="6" name="화살표: 오른쪽 8">
            <a:extLst>
              <a:ext uri="{FF2B5EF4-FFF2-40B4-BE49-F238E27FC236}">
                <a16:creationId xmlns:a16="http://schemas.microsoft.com/office/drawing/2014/main" id="{52CF7D31-711E-46D8-88EB-6A77981ADE0D}"/>
              </a:ext>
            </a:extLst>
          </p:cNvPr>
          <p:cNvSpPr/>
          <p:nvPr/>
        </p:nvSpPr>
        <p:spPr bwMode="auto">
          <a:xfrm>
            <a:off x="6025773" y="264416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직사각형 6"/>
          <p:cNvSpPr/>
          <p:nvPr/>
        </p:nvSpPr>
        <p:spPr>
          <a:xfrm>
            <a:off x="2715767" y="1764792"/>
            <a:ext cx="2544389" cy="1088136"/>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8" name="직사각형 7"/>
          <p:cNvSpPr/>
          <p:nvPr/>
        </p:nvSpPr>
        <p:spPr>
          <a:xfrm>
            <a:off x="7496037" y="1508760"/>
            <a:ext cx="2630819" cy="256032"/>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805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1. VMware </a:t>
            </a:r>
            <a:r>
              <a:rPr lang="en-US" altLang="ko-KR" sz="2600" b="1" dirty="0" err="1">
                <a:solidFill>
                  <a:srgbClr val="002060"/>
                </a:solidFill>
              </a:rPr>
              <a:t>Vsphere</a:t>
            </a:r>
            <a:r>
              <a:rPr lang="en-US" altLang="ko-KR" sz="2600" b="1" dirty="0">
                <a:solidFill>
                  <a:srgbClr val="002060"/>
                </a:solidFill>
              </a:rPr>
              <a:t> Backup</a:t>
            </a:r>
            <a:endParaRPr lang="ko-KR" altLang="en-US" sz="2600" b="1" dirty="0">
              <a:solidFill>
                <a:srgbClr val="002060"/>
              </a:solidFill>
              <a:ea typeface="맑은 고딕" panose="020B0503020000020004" pitchFamily="50" charset="-127"/>
            </a:endParaRPr>
          </a:p>
        </p:txBody>
      </p:sp>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710456"/>
            <a:ext cx="4464279" cy="3829247"/>
          </a:xfrm>
          <a:prstGeom prst="rect">
            <a:avLst/>
          </a:prstGeom>
        </p:spPr>
      </p:pic>
      <p:pic>
        <p:nvPicPr>
          <p:cNvPr id="11" name="그림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2304" y="1710456"/>
            <a:ext cx="4794496" cy="3416476"/>
          </a:xfrm>
          <a:prstGeom prst="rect">
            <a:avLst/>
          </a:prstGeom>
        </p:spPr>
      </p:pic>
      <p:sp>
        <p:nvSpPr>
          <p:cNvPr id="13" name="TextBox 12"/>
          <p:cNvSpPr txBox="1"/>
          <p:nvPr/>
        </p:nvSpPr>
        <p:spPr>
          <a:xfrm>
            <a:off x="5251185" y="2754127"/>
            <a:ext cx="1721119" cy="702756"/>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백업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 추가</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IP </a:t>
            </a:r>
            <a:r>
              <a:rPr lang="ko-KR" altLang="en-US" sz="1100" b="1" dirty="0">
                <a:solidFill>
                  <a:schemeClr val="tx1">
                    <a:lumMod val="85000"/>
                    <a:lumOff val="15000"/>
                  </a:schemeClr>
                </a:solidFill>
                <a:latin typeface="HP Simplified" pitchFamily="34" charset="0"/>
                <a:cs typeface="HP Simplified" pitchFamily="34" charset="0"/>
              </a:rPr>
              <a:t>입력</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err="1">
                <a:solidFill>
                  <a:schemeClr val="tx1">
                    <a:lumMod val="85000"/>
                    <a:lumOff val="15000"/>
                  </a:schemeClr>
                </a:solidFill>
                <a:latin typeface="HP Simplified" pitchFamily="34" charset="0"/>
                <a:cs typeface="HP Simplified" pitchFamily="34" charset="0"/>
              </a:rPr>
              <a:t>Vcenter</a:t>
            </a:r>
            <a:r>
              <a:rPr lang="en-US" altLang="ko-KR" sz="1100" b="1" dirty="0">
                <a:solidFill>
                  <a:schemeClr val="tx1">
                    <a:lumMod val="85000"/>
                    <a:lumOff val="15000"/>
                  </a:schemeClr>
                </a:solidFill>
                <a:latin typeface="HP Simplified" pitchFamily="34" charset="0"/>
                <a:cs typeface="HP Simplified" pitchFamily="34" charset="0"/>
              </a:rPr>
              <a:t> or </a:t>
            </a:r>
            <a:r>
              <a:rPr lang="en-US" altLang="ko-KR" sz="1100" b="1" dirty="0" err="1">
                <a:solidFill>
                  <a:schemeClr val="tx1">
                    <a:lumMod val="85000"/>
                    <a:lumOff val="15000"/>
                  </a:schemeClr>
                </a:solidFill>
                <a:latin typeface="HP Simplified" pitchFamily="34" charset="0"/>
                <a:cs typeface="HP Simplified" pitchFamily="34" charset="0"/>
              </a:rPr>
              <a:t>ESXi</a:t>
            </a:r>
            <a:r>
              <a:rPr lang="en-US" altLang="ko-KR" sz="1100" b="1" dirty="0">
                <a:solidFill>
                  <a:schemeClr val="tx1">
                    <a:lumMod val="85000"/>
                    <a:lumOff val="15000"/>
                  </a:schemeClr>
                </a:solidFill>
                <a:latin typeface="HP Simplified" pitchFamily="34" charset="0"/>
                <a:cs typeface="HP Simplified" pitchFamily="34" charset="0"/>
              </a:rPr>
              <a:t> </a:t>
            </a:r>
            <a:r>
              <a:rPr lang="en-US" altLang="ko-KR" sz="1100" b="1" dirty="0" err="1">
                <a:solidFill>
                  <a:schemeClr val="tx1">
                    <a:lumMod val="85000"/>
                    <a:lumOff val="15000"/>
                  </a:schemeClr>
                </a:solidFill>
                <a:latin typeface="HP Simplified" pitchFamily="34" charset="0"/>
                <a:cs typeface="HP Simplified" pitchFamily="34" charset="0"/>
              </a:rPr>
              <a:t>ip</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724021" y="352198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172987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1. VMware </a:t>
            </a:r>
            <a:r>
              <a:rPr lang="en-US" altLang="ko-KR" sz="2600" b="1" dirty="0" err="1">
                <a:solidFill>
                  <a:srgbClr val="002060"/>
                </a:solidFill>
              </a:rPr>
              <a:t>Vsphere</a:t>
            </a:r>
            <a:r>
              <a:rPr lang="en-US" altLang="ko-KR" sz="2600" b="1" dirty="0">
                <a:solidFill>
                  <a:srgbClr val="002060"/>
                </a:solidFill>
              </a:rPr>
              <a:t> Backup</a:t>
            </a:r>
            <a:endParaRPr lang="ko-KR" altLang="en-US" sz="2600" b="1" dirty="0">
              <a:solidFill>
                <a:srgbClr val="002060"/>
              </a:solidFill>
              <a:ea typeface="맑은 고딕" panose="020B0503020000020004" pitchFamily="50" charset="-127"/>
            </a:endParaRPr>
          </a:p>
        </p:txBody>
      </p:sp>
      <p:sp>
        <p:nvSpPr>
          <p:cNvPr id="13" name="TextBox 12"/>
          <p:cNvSpPr txBox="1"/>
          <p:nvPr/>
        </p:nvSpPr>
        <p:spPr>
          <a:xfrm>
            <a:off x="5251185" y="2744983"/>
            <a:ext cx="1721119" cy="482183"/>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계정 정보 입력</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err="1">
                <a:solidFill>
                  <a:schemeClr val="tx1">
                    <a:lumMod val="85000"/>
                    <a:lumOff val="15000"/>
                  </a:schemeClr>
                </a:solidFill>
                <a:latin typeface="HP Simplified" pitchFamily="34" charset="0"/>
                <a:cs typeface="HP Simplified" pitchFamily="34" charset="0"/>
              </a:rPr>
              <a:t>Vcenter</a:t>
            </a:r>
            <a:r>
              <a:rPr lang="en-US" altLang="ko-KR" sz="1100" b="1" dirty="0">
                <a:solidFill>
                  <a:schemeClr val="tx1">
                    <a:lumMod val="85000"/>
                    <a:lumOff val="15000"/>
                  </a:schemeClr>
                </a:solidFill>
                <a:latin typeface="HP Simplified" pitchFamily="34" charset="0"/>
                <a:cs typeface="HP Simplified" pitchFamily="34" charset="0"/>
              </a:rPr>
              <a:t> or MGMT</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724021"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701312"/>
            <a:ext cx="4800847" cy="342282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874" y="1701312"/>
            <a:ext cx="4794496" cy="3416476"/>
          </a:xfrm>
          <a:prstGeom prst="rect">
            <a:avLst/>
          </a:prstGeom>
        </p:spPr>
      </p:pic>
    </p:spTree>
    <p:extLst>
      <p:ext uri="{BB962C8B-B14F-4D97-AF65-F5344CB8AC3E}">
        <p14:creationId xmlns:p14="http://schemas.microsoft.com/office/powerpoint/2010/main" val="533807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buNone/>
            </a:pPr>
            <a:r>
              <a:rPr lang="en-US" altLang="ko-KR" sz="2800" b="1" dirty="0">
                <a:solidFill>
                  <a:srgbClr val="002060"/>
                </a:solidFill>
              </a:rPr>
              <a:t>Veeam </a:t>
            </a:r>
            <a:r>
              <a:rPr lang="ko-KR" altLang="en-US" sz="2800" b="1" dirty="0">
                <a:solidFill>
                  <a:srgbClr val="002060"/>
                </a:solidFill>
              </a:rPr>
              <a:t>가상화 백업 소개</a:t>
            </a:r>
          </a:p>
        </p:txBody>
      </p:sp>
    </p:spTree>
    <p:extLst>
      <p:ext uri="{BB962C8B-B14F-4D97-AF65-F5344CB8AC3E}">
        <p14:creationId xmlns:p14="http://schemas.microsoft.com/office/powerpoint/2010/main" val="2423760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1. VMware </a:t>
            </a:r>
            <a:r>
              <a:rPr lang="en-US" altLang="ko-KR" sz="2600" b="1" dirty="0" err="1">
                <a:solidFill>
                  <a:srgbClr val="002060"/>
                </a:solidFill>
              </a:rPr>
              <a:t>Vsphere</a:t>
            </a:r>
            <a:r>
              <a:rPr lang="en-US" altLang="ko-KR" sz="2600" b="1" dirty="0">
                <a:solidFill>
                  <a:srgbClr val="002060"/>
                </a:solidFill>
              </a:rPr>
              <a:t> Backup</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733165"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 y="1696124"/>
            <a:ext cx="4794496" cy="3429176"/>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6919" y="1705268"/>
            <a:ext cx="4788146" cy="3429176"/>
          </a:xfrm>
          <a:prstGeom prst="rect">
            <a:avLst/>
          </a:prstGeom>
        </p:spPr>
      </p:pic>
    </p:spTree>
    <p:extLst>
      <p:ext uri="{BB962C8B-B14F-4D97-AF65-F5344CB8AC3E}">
        <p14:creationId xmlns:p14="http://schemas.microsoft.com/office/powerpoint/2010/main" val="1768574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1. VMware </a:t>
            </a:r>
            <a:r>
              <a:rPr lang="en-US" altLang="ko-KR" sz="2600" b="1" dirty="0" err="1">
                <a:solidFill>
                  <a:srgbClr val="002060"/>
                </a:solidFill>
              </a:rPr>
              <a:t>Vsphere</a:t>
            </a:r>
            <a:r>
              <a:rPr lang="en-US" altLang="ko-KR" sz="2600" b="1" dirty="0">
                <a:solidFill>
                  <a:srgbClr val="002060"/>
                </a:solidFill>
              </a:rPr>
              <a:t> Backup</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941" y="1184159"/>
            <a:ext cx="7144117" cy="4489681"/>
          </a:xfrm>
          <a:prstGeom prst="rect">
            <a:avLst/>
          </a:prstGeom>
        </p:spPr>
      </p:pic>
      <p:sp>
        <p:nvSpPr>
          <p:cNvPr id="7" name="직사각형 6"/>
          <p:cNvSpPr/>
          <p:nvPr/>
        </p:nvSpPr>
        <p:spPr>
          <a:xfrm>
            <a:off x="2743200" y="2688336"/>
            <a:ext cx="1389888" cy="923544"/>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8" name="직사각형 7"/>
          <p:cNvSpPr/>
          <p:nvPr/>
        </p:nvSpPr>
        <p:spPr>
          <a:xfrm>
            <a:off x="4632958" y="2441446"/>
            <a:ext cx="4840225" cy="1170433"/>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9" name="TextBox 8"/>
          <p:cNvSpPr txBox="1"/>
          <p:nvPr/>
        </p:nvSpPr>
        <p:spPr>
          <a:xfrm>
            <a:off x="4850172" y="3896608"/>
            <a:ext cx="3754332" cy="430887"/>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계정 정보 입력 후 </a:t>
            </a:r>
            <a:r>
              <a:rPr lang="en-US" altLang="ko-KR" sz="1100" b="1" dirty="0">
                <a:solidFill>
                  <a:schemeClr val="tx1">
                    <a:lumMod val="85000"/>
                    <a:lumOff val="15000"/>
                  </a:schemeClr>
                </a:solidFill>
                <a:latin typeface="HP Simplified" pitchFamily="34" charset="0"/>
                <a:cs typeface="HP Simplified" pitchFamily="34" charset="0"/>
              </a:rPr>
              <a:t>VMware </a:t>
            </a:r>
            <a:r>
              <a:rPr lang="ko-KR" altLang="en-US" sz="1100" b="1" dirty="0">
                <a:solidFill>
                  <a:schemeClr val="tx1">
                    <a:lumMod val="85000"/>
                    <a:lumOff val="15000"/>
                  </a:schemeClr>
                </a:solidFill>
                <a:latin typeface="HP Simplified" pitchFamily="34" charset="0"/>
                <a:cs typeface="HP Simplified" pitchFamily="34" charset="0"/>
              </a:rPr>
              <a:t>환경에서 운영중인 </a:t>
            </a:r>
            <a:r>
              <a:rPr lang="en-US" altLang="ko-KR" sz="1100" b="1" dirty="0">
                <a:solidFill>
                  <a:schemeClr val="tx1">
                    <a:lumMod val="85000"/>
                    <a:lumOff val="15000"/>
                  </a:schemeClr>
                </a:solidFill>
                <a:latin typeface="HP Simplified" pitchFamily="34" charset="0"/>
                <a:cs typeface="HP Simplified" pitchFamily="34" charset="0"/>
              </a:rPr>
              <a:t>VM list</a:t>
            </a:r>
            <a:r>
              <a:rPr lang="ko-KR" altLang="en-US" sz="1100" b="1" dirty="0">
                <a:solidFill>
                  <a:schemeClr val="tx1">
                    <a:lumMod val="85000"/>
                    <a:lumOff val="15000"/>
                  </a:schemeClr>
                </a:solidFill>
                <a:latin typeface="HP Simplified" pitchFamily="34" charset="0"/>
                <a:cs typeface="HP Simplified" pitchFamily="34" charset="0"/>
              </a:rPr>
              <a:t>를 자동으로 탐색 </a:t>
            </a:r>
          </a:p>
        </p:txBody>
      </p:sp>
    </p:spTree>
    <p:extLst>
      <p:ext uri="{BB962C8B-B14F-4D97-AF65-F5344CB8AC3E}">
        <p14:creationId xmlns:p14="http://schemas.microsoft.com/office/powerpoint/2010/main" val="2776855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2. Microsoft Hyper V Backup</a:t>
            </a:r>
            <a:endParaRPr lang="ko-KR" altLang="en-US" sz="2800" b="1" dirty="0">
              <a:solidFill>
                <a:srgbClr val="002060"/>
              </a:solidFill>
            </a:endParaRPr>
          </a:p>
        </p:txBody>
      </p:sp>
    </p:spTree>
    <p:extLst>
      <p:ext uri="{BB962C8B-B14F-4D97-AF65-F5344CB8AC3E}">
        <p14:creationId xmlns:p14="http://schemas.microsoft.com/office/powerpoint/2010/main" val="1172524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2. Microsoft Hyper-V (VMware</a:t>
            </a:r>
            <a:r>
              <a:rPr lang="ko-KR" altLang="en-US" sz="2600" b="1" dirty="0">
                <a:solidFill>
                  <a:srgbClr val="002060"/>
                </a:solidFill>
              </a:rPr>
              <a:t>와 동일</a:t>
            </a:r>
            <a:r>
              <a:rPr lang="en-US" altLang="ko-KR" sz="2600" b="1" dirty="0">
                <a:solidFill>
                  <a:srgbClr val="002060"/>
                </a:solidFill>
              </a:rPr>
              <a:t>)</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768624"/>
            <a:ext cx="4743694" cy="5600988"/>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678" y="768624"/>
            <a:ext cx="4451579" cy="3810196"/>
          </a:xfrm>
          <a:prstGeom prst="rect">
            <a:avLst/>
          </a:prstGeom>
        </p:spPr>
      </p:pic>
      <p:sp>
        <p:nvSpPr>
          <p:cNvPr id="5" name="TextBox 4"/>
          <p:cNvSpPr txBox="1"/>
          <p:nvPr/>
        </p:nvSpPr>
        <p:spPr>
          <a:xfrm>
            <a:off x="5552937" y="2178055"/>
            <a:ext cx="1433079"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백업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 추가</a:t>
            </a:r>
          </a:p>
        </p:txBody>
      </p:sp>
      <p:sp>
        <p:nvSpPr>
          <p:cNvPr id="6" name="화살표: 오른쪽 8">
            <a:extLst>
              <a:ext uri="{FF2B5EF4-FFF2-40B4-BE49-F238E27FC236}">
                <a16:creationId xmlns:a16="http://schemas.microsoft.com/office/drawing/2014/main" id="{52CF7D31-711E-46D8-88EB-6A77981ADE0D}"/>
              </a:ext>
            </a:extLst>
          </p:cNvPr>
          <p:cNvSpPr/>
          <p:nvPr/>
        </p:nvSpPr>
        <p:spPr bwMode="auto">
          <a:xfrm>
            <a:off x="6025773" y="264416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 name="직사각형 6"/>
          <p:cNvSpPr/>
          <p:nvPr/>
        </p:nvSpPr>
        <p:spPr>
          <a:xfrm>
            <a:off x="2715767" y="1764792"/>
            <a:ext cx="2544389" cy="1088136"/>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8" name="직사각형 7"/>
          <p:cNvSpPr/>
          <p:nvPr/>
        </p:nvSpPr>
        <p:spPr>
          <a:xfrm>
            <a:off x="7496037" y="1947672"/>
            <a:ext cx="3485907" cy="301752"/>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13987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2. Microsoft Hyper-V </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3113" y="1717587"/>
            <a:ext cx="4807197" cy="3422826"/>
          </a:xfrm>
          <a:prstGeom prst="rect">
            <a:avLst/>
          </a:prstGeom>
        </p:spPr>
      </p:pic>
      <p:pic>
        <p:nvPicPr>
          <p:cNvPr id="10" name="그림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7587"/>
            <a:ext cx="4788146" cy="3422826"/>
          </a:xfrm>
          <a:prstGeom prst="rect">
            <a:avLst/>
          </a:prstGeom>
        </p:spPr>
      </p:pic>
      <p:sp>
        <p:nvSpPr>
          <p:cNvPr id="12" name="TextBox 11"/>
          <p:cNvSpPr txBox="1"/>
          <p:nvPr/>
        </p:nvSpPr>
        <p:spPr>
          <a:xfrm>
            <a:off x="5251185" y="2662687"/>
            <a:ext cx="1721119" cy="872034"/>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백업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 추가</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대상 </a:t>
            </a:r>
            <a:r>
              <a:rPr lang="en-US" altLang="ko-KR" sz="1100" b="1" dirty="0">
                <a:solidFill>
                  <a:schemeClr val="tx1">
                    <a:lumMod val="85000"/>
                    <a:lumOff val="15000"/>
                  </a:schemeClr>
                </a:solidFill>
                <a:latin typeface="HP Simplified" pitchFamily="34" charset="0"/>
                <a:cs typeface="HP Simplified" pitchFamily="34" charset="0"/>
              </a:rPr>
              <a:t>Host </a:t>
            </a:r>
            <a:r>
              <a:rPr lang="en-US" altLang="ko-KR" sz="1100" b="1" dirty="0" err="1">
                <a:solidFill>
                  <a:schemeClr val="tx1">
                    <a:lumMod val="85000"/>
                    <a:lumOff val="15000"/>
                  </a:schemeClr>
                </a:solidFill>
                <a:latin typeface="HP Simplified" pitchFamily="34" charset="0"/>
                <a:cs typeface="HP Simplified" pitchFamily="34" charset="0"/>
              </a:rPr>
              <a:t>ip</a:t>
            </a:r>
            <a:r>
              <a:rPr lang="en-US" altLang="ko-KR" sz="1100" b="1" dirty="0">
                <a:solidFill>
                  <a:schemeClr val="tx1">
                    <a:lumMod val="85000"/>
                    <a:lumOff val="15000"/>
                  </a:schemeClr>
                </a:solidFill>
                <a:latin typeface="HP Simplified" pitchFamily="34" charset="0"/>
                <a:cs typeface="HP Simplified" pitchFamily="34" charset="0"/>
              </a:rPr>
              <a:t> </a:t>
            </a:r>
            <a:r>
              <a:rPr lang="ko-KR" altLang="en-US" sz="1100" b="1" dirty="0">
                <a:solidFill>
                  <a:schemeClr val="tx1">
                    <a:lumMod val="85000"/>
                    <a:lumOff val="15000"/>
                  </a:schemeClr>
                </a:solidFill>
                <a:latin typeface="HP Simplified" pitchFamily="34" charset="0"/>
                <a:cs typeface="HP Simplified" pitchFamily="34" charset="0"/>
              </a:rPr>
              <a:t>입력</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SCVMM, Cluster, Standalone</a:t>
            </a:r>
            <a:endParaRPr lang="ko-KR" altLang="en-US" sz="1100" b="1" dirty="0">
              <a:solidFill>
                <a:schemeClr val="tx1">
                  <a:lumMod val="85000"/>
                  <a:lumOff val="15000"/>
                </a:schemeClr>
              </a:solidFill>
              <a:latin typeface="HP Simplified" pitchFamily="34" charset="0"/>
              <a:cs typeface="HP Simplified" pitchFamily="34" charset="0"/>
            </a:endParaRPr>
          </a:p>
        </p:txBody>
      </p:sp>
    </p:spTree>
    <p:extLst>
      <p:ext uri="{BB962C8B-B14F-4D97-AF65-F5344CB8AC3E}">
        <p14:creationId xmlns:p14="http://schemas.microsoft.com/office/powerpoint/2010/main" val="39256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2. Microsoft Hyper-V </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6849" y="1714412"/>
            <a:ext cx="4743694" cy="342917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794496" cy="3422826"/>
          </a:xfrm>
          <a:prstGeom prst="rect">
            <a:avLst/>
          </a:prstGeom>
        </p:spPr>
      </p:pic>
      <p:sp>
        <p:nvSpPr>
          <p:cNvPr id="8" name="TextBox 7"/>
          <p:cNvSpPr txBox="1"/>
          <p:nvPr/>
        </p:nvSpPr>
        <p:spPr>
          <a:xfrm>
            <a:off x="5251185" y="2744983"/>
            <a:ext cx="1721119" cy="482183"/>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계정 정보 입력</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Hyper-V </a:t>
            </a:r>
            <a:r>
              <a:rPr lang="ko-KR" altLang="en-US" sz="1100" b="1" dirty="0">
                <a:solidFill>
                  <a:schemeClr val="tx1">
                    <a:lumMod val="85000"/>
                    <a:lumOff val="15000"/>
                  </a:schemeClr>
                </a:solidFill>
                <a:latin typeface="HP Simplified" pitchFamily="34" charset="0"/>
                <a:cs typeface="HP Simplified" pitchFamily="34" charset="0"/>
              </a:rPr>
              <a:t>호스트</a:t>
            </a:r>
          </a:p>
        </p:txBody>
      </p:sp>
    </p:spTree>
    <p:extLst>
      <p:ext uri="{BB962C8B-B14F-4D97-AF65-F5344CB8AC3E}">
        <p14:creationId xmlns:p14="http://schemas.microsoft.com/office/powerpoint/2010/main" val="2613562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2. Microsoft Hyper-V </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377" y="1723937"/>
            <a:ext cx="4807197" cy="3410125"/>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23937"/>
            <a:ext cx="4800847" cy="3429176"/>
          </a:xfrm>
          <a:prstGeom prst="rect">
            <a:avLst/>
          </a:prstGeom>
        </p:spPr>
      </p:pic>
    </p:spTree>
    <p:extLst>
      <p:ext uri="{BB962C8B-B14F-4D97-AF65-F5344CB8AC3E}">
        <p14:creationId xmlns:p14="http://schemas.microsoft.com/office/powerpoint/2010/main" val="40017947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2. Microsoft Hyper-V</a:t>
            </a:r>
            <a:endParaRPr lang="ko-KR" altLang="en-US" sz="2600" b="1" dirty="0">
              <a:solidFill>
                <a:srgbClr val="002060"/>
              </a:solidFill>
              <a:ea typeface="맑은 고딕" panose="020B0503020000020004" pitchFamily="50" charset="-127"/>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536" y="1228695"/>
            <a:ext cx="7845551" cy="4404009"/>
          </a:xfrm>
          <a:prstGeom prst="rect">
            <a:avLst/>
          </a:prstGeom>
        </p:spPr>
      </p:pic>
      <p:sp>
        <p:nvSpPr>
          <p:cNvPr id="8" name="직사각형 7"/>
          <p:cNvSpPr/>
          <p:nvPr/>
        </p:nvSpPr>
        <p:spPr>
          <a:xfrm>
            <a:off x="2139696" y="4678978"/>
            <a:ext cx="1389888" cy="923544"/>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9" name="직사각형 8"/>
          <p:cNvSpPr/>
          <p:nvPr/>
        </p:nvSpPr>
        <p:spPr>
          <a:xfrm>
            <a:off x="4632958" y="2916934"/>
            <a:ext cx="4840225" cy="1170433"/>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850172" y="4372096"/>
            <a:ext cx="3754332" cy="430887"/>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계정 정보 입력 후 </a:t>
            </a:r>
            <a:r>
              <a:rPr lang="en-US" altLang="ko-KR" sz="1100" b="1" dirty="0">
                <a:solidFill>
                  <a:schemeClr val="tx1">
                    <a:lumMod val="85000"/>
                    <a:lumOff val="15000"/>
                  </a:schemeClr>
                </a:solidFill>
                <a:latin typeface="HP Simplified" pitchFamily="34" charset="0"/>
                <a:cs typeface="HP Simplified" pitchFamily="34" charset="0"/>
              </a:rPr>
              <a:t>Hyper-V </a:t>
            </a:r>
            <a:r>
              <a:rPr lang="ko-KR" altLang="en-US" sz="1100" b="1" dirty="0">
                <a:solidFill>
                  <a:schemeClr val="tx1">
                    <a:lumMod val="85000"/>
                    <a:lumOff val="15000"/>
                  </a:schemeClr>
                </a:solidFill>
                <a:latin typeface="HP Simplified" pitchFamily="34" charset="0"/>
                <a:cs typeface="HP Simplified" pitchFamily="34" charset="0"/>
              </a:rPr>
              <a:t>환경에서 운영중인 </a:t>
            </a:r>
            <a:r>
              <a:rPr lang="en-US" altLang="ko-KR" sz="1100" b="1" dirty="0">
                <a:solidFill>
                  <a:schemeClr val="tx1">
                    <a:lumMod val="85000"/>
                    <a:lumOff val="15000"/>
                  </a:schemeClr>
                </a:solidFill>
                <a:latin typeface="HP Simplified" pitchFamily="34" charset="0"/>
                <a:cs typeface="HP Simplified" pitchFamily="34" charset="0"/>
              </a:rPr>
              <a:t>VM list</a:t>
            </a:r>
            <a:r>
              <a:rPr lang="ko-KR" altLang="en-US" sz="1100" b="1" dirty="0">
                <a:solidFill>
                  <a:schemeClr val="tx1">
                    <a:lumMod val="85000"/>
                    <a:lumOff val="15000"/>
                  </a:schemeClr>
                </a:solidFill>
                <a:latin typeface="HP Simplified" pitchFamily="34" charset="0"/>
                <a:cs typeface="HP Simplified" pitchFamily="34" charset="0"/>
              </a:rPr>
              <a:t>를 자동으로 탐색 </a:t>
            </a:r>
          </a:p>
        </p:txBody>
      </p:sp>
    </p:spTree>
    <p:extLst>
      <p:ext uri="{BB962C8B-B14F-4D97-AF65-F5344CB8AC3E}">
        <p14:creationId xmlns:p14="http://schemas.microsoft.com/office/powerpoint/2010/main" val="404798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3. VMware, Hyper – V Backup Job </a:t>
            </a:r>
            <a:r>
              <a:rPr lang="ko-KR" altLang="en-US" sz="2800" b="1" dirty="0">
                <a:solidFill>
                  <a:srgbClr val="002060"/>
                </a:solidFill>
              </a:rPr>
              <a:t>생성</a:t>
            </a:r>
          </a:p>
        </p:txBody>
      </p:sp>
    </p:spTree>
    <p:extLst>
      <p:ext uri="{BB962C8B-B14F-4D97-AF65-F5344CB8AC3E}">
        <p14:creationId xmlns:p14="http://schemas.microsoft.com/office/powerpoint/2010/main" val="39378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3. Backup Job </a:t>
            </a:r>
            <a:r>
              <a:rPr lang="ko-KR" altLang="en-US" sz="2600" b="1" dirty="0">
                <a:solidFill>
                  <a:srgbClr val="002060"/>
                </a:solidFill>
              </a:rPr>
              <a:t>생성 </a:t>
            </a:r>
            <a:r>
              <a:rPr lang="en-US" altLang="ko-KR" sz="2600" b="1" dirty="0">
                <a:solidFill>
                  <a:srgbClr val="002060"/>
                </a:solidFill>
              </a:rPr>
              <a:t>– VMware, Hyper V </a:t>
            </a:r>
            <a:r>
              <a:rPr lang="ko-KR" altLang="en-US" sz="2600" b="1" dirty="0">
                <a:solidFill>
                  <a:srgbClr val="002060"/>
                </a:solidFill>
              </a:rPr>
              <a:t>동일함</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880" y="1717587"/>
            <a:ext cx="4794496" cy="3422826"/>
          </a:xfrm>
          <a:prstGeom prst="rect">
            <a:avLst/>
          </a:prstGeom>
        </p:spPr>
      </p:pic>
      <p:pic>
        <p:nvPicPr>
          <p:cNvPr id="7" name="그림 6"/>
          <p:cNvPicPr>
            <a:picLocks noChangeAspect="1"/>
          </p:cNvPicPr>
          <p:nvPr/>
        </p:nvPicPr>
        <p:blipFill>
          <a:blip r:embed="rId4"/>
          <a:stretch>
            <a:fillRect/>
          </a:stretch>
        </p:blipFill>
        <p:spPr>
          <a:xfrm>
            <a:off x="429768" y="1717587"/>
            <a:ext cx="4789888" cy="3422826"/>
          </a:xfrm>
          <a:prstGeom prst="rect">
            <a:avLst/>
          </a:prstGeom>
        </p:spPr>
      </p:pic>
      <p:sp>
        <p:nvSpPr>
          <p:cNvPr id="9" name="TextBox 8"/>
          <p:cNvSpPr txBox="1"/>
          <p:nvPr/>
        </p:nvSpPr>
        <p:spPr>
          <a:xfrm>
            <a:off x="429768" y="5350504"/>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New job </a:t>
            </a:r>
            <a:r>
              <a:rPr lang="ko-KR" altLang="en-US" sz="1100" b="1" dirty="0">
                <a:solidFill>
                  <a:schemeClr val="tx1">
                    <a:lumMod val="85000"/>
                    <a:lumOff val="15000"/>
                  </a:schemeClr>
                </a:solidFill>
                <a:latin typeface="HP Simplified" pitchFamily="34" charset="0"/>
                <a:cs typeface="HP Simplified" pitchFamily="34" charset="0"/>
              </a:rPr>
              <a:t>생성 </a:t>
            </a:r>
            <a:r>
              <a:rPr lang="en-US" altLang="ko-KR" sz="1100" b="1" dirty="0">
                <a:solidFill>
                  <a:schemeClr val="tx1">
                    <a:lumMod val="85000"/>
                    <a:lumOff val="15000"/>
                  </a:schemeClr>
                </a:solidFill>
                <a:latin typeface="HP Simplified" pitchFamily="34" charset="0"/>
                <a:cs typeface="HP Simplified" pitchFamily="34" charset="0"/>
              </a:rPr>
              <a:t>– </a:t>
            </a:r>
            <a:r>
              <a:rPr lang="ko-KR" altLang="en-US" sz="1100" b="1" dirty="0">
                <a:solidFill>
                  <a:schemeClr val="tx1">
                    <a:lumMod val="85000"/>
                    <a:lumOff val="15000"/>
                  </a:schemeClr>
                </a:solidFill>
                <a:latin typeface="HP Simplified" pitchFamily="34" charset="0"/>
                <a:cs typeface="HP Simplified" pitchFamily="34" charset="0"/>
              </a:rPr>
              <a:t>그룹단위 선택 가능</a:t>
            </a:r>
          </a:p>
        </p:txBody>
      </p:sp>
      <p:sp>
        <p:nvSpPr>
          <p:cNvPr id="10" name="TextBox 9"/>
          <p:cNvSpPr txBox="1"/>
          <p:nvPr/>
        </p:nvSpPr>
        <p:spPr>
          <a:xfrm>
            <a:off x="7008880" y="5350504"/>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Job Name </a:t>
            </a:r>
            <a:r>
              <a:rPr lang="ko-KR" altLang="en-US" sz="1100" b="1" dirty="0">
                <a:solidFill>
                  <a:schemeClr val="tx1">
                    <a:lumMod val="85000"/>
                    <a:lumOff val="15000"/>
                  </a:schemeClr>
                </a:solidFill>
                <a:latin typeface="HP Simplified" pitchFamily="34" charset="0"/>
                <a:cs typeface="HP Simplified" pitchFamily="34" charset="0"/>
              </a:rPr>
              <a:t>생성</a:t>
            </a:r>
          </a:p>
        </p:txBody>
      </p:sp>
    </p:spTree>
    <p:extLst>
      <p:ext uri="{BB962C8B-B14F-4D97-AF65-F5344CB8AC3E}">
        <p14:creationId xmlns:p14="http://schemas.microsoft.com/office/powerpoint/2010/main" val="2384398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ko-KR" altLang="en-US" sz="2600" b="1" dirty="0">
                <a:solidFill>
                  <a:srgbClr val="002060"/>
                </a:solidFill>
              </a:rPr>
              <a:t>가상화 백업 컴포넌트</a:t>
            </a:r>
            <a:endParaRPr lang="ko-KR" altLang="en-US" sz="2600" b="1" dirty="0">
              <a:solidFill>
                <a:srgbClr val="002060"/>
              </a:solidFill>
              <a:ea typeface="맑은 고딕" panose="020B0503020000020004" pitchFamily="50" charset="-127"/>
            </a:endParaRPr>
          </a:p>
        </p:txBody>
      </p:sp>
      <p:grpSp>
        <p:nvGrpSpPr>
          <p:cNvPr id="35" name="그룹 34">
            <a:extLst>
              <a:ext uri="{FF2B5EF4-FFF2-40B4-BE49-F238E27FC236}">
                <a16:creationId xmlns:a16="http://schemas.microsoft.com/office/drawing/2014/main" id="{612C960F-604B-48AF-BE85-F537A14F576E}"/>
              </a:ext>
            </a:extLst>
          </p:cNvPr>
          <p:cNvGrpSpPr/>
          <p:nvPr/>
        </p:nvGrpSpPr>
        <p:grpSpPr>
          <a:xfrm>
            <a:off x="389436" y="915728"/>
            <a:ext cx="10876327" cy="5298641"/>
            <a:chOff x="389436" y="915728"/>
            <a:chExt cx="8364537" cy="3718149"/>
          </a:xfrm>
        </p:grpSpPr>
        <p:sp>
          <p:nvSpPr>
            <p:cNvPr id="9" name="Content Placeholder 2">
              <a:extLst>
                <a:ext uri="{FF2B5EF4-FFF2-40B4-BE49-F238E27FC236}">
                  <a16:creationId xmlns:a16="http://schemas.microsoft.com/office/drawing/2014/main" id="{DA878FEB-A4D7-4A21-AE07-89F855DEA2C5}"/>
                </a:ext>
              </a:extLst>
            </p:cNvPr>
            <p:cNvSpPr txBox="1">
              <a:spLocks/>
            </p:cNvSpPr>
            <p:nvPr/>
          </p:nvSpPr>
          <p:spPr bwMode="black">
            <a:xfrm>
              <a:off x="389436" y="915728"/>
              <a:ext cx="8364537" cy="3718149"/>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panose="020B0604020202020204" pitchFamily="34" charset="0"/>
                <a:buNone/>
                <a:tabLst/>
                <a:defRPr sz="1800" b="1" i="0" kern="1200" baseline="0">
                  <a:solidFill>
                    <a:schemeClr val="tx1"/>
                  </a:solidFill>
                  <a:latin typeface="맑은 고딕" panose="020B0503020000020004" pitchFamily="50" charset="-127"/>
                  <a:ea typeface="+mn-ea"/>
                  <a:cs typeface="Arial" panose="020B0604020202020204" pitchFamily="34" charset="0"/>
                </a:defRPr>
              </a:lvl1pPr>
              <a:lvl2pPr marL="371475" indent="0" algn="l" defTabSz="430213" rtl="0" eaLnBrk="1" latinLnBrk="0" hangingPunct="1">
                <a:lnSpc>
                  <a:spcPct val="100000"/>
                </a:lnSpc>
                <a:spcBef>
                  <a:spcPts val="0"/>
                </a:spcBef>
                <a:spcAft>
                  <a:spcPts val="400"/>
                </a:spcAft>
                <a:buSzPct val="100000"/>
                <a:buFont typeface="Lucida Grande"/>
                <a:buNone/>
                <a:tabLst/>
                <a:defRPr sz="1600" b="1" i="0" kern="1200" baseline="0">
                  <a:solidFill>
                    <a:schemeClr val="tx1"/>
                  </a:solidFill>
                  <a:latin typeface="+mn-lt"/>
                  <a:ea typeface="+mn-ea"/>
                  <a:cs typeface="맑은 고딕" panose="020B0503020000020004" pitchFamily="50" charset="-127"/>
                </a:defRPr>
              </a:lvl2pPr>
              <a:lvl3pPr marL="742950" indent="0" algn="l" defTabSz="457200" rtl="0" eaLnBrk="1" latinLnBrk="0" hangingPunct="1">
                <a:lnSpc>
                  <a:spcPct val="100000"/>
                </a:lnSpc>
                <a:spcBef>
                  <a:spcPts val="0"/>
                </a:spcBef>
                <a:spcAft>
                  <a:spcPts val="400"/>
                </a:spcAft>
                <a:buFont typeface="HP Simplified" pitchFamily="34" charset="0"/>
                <a:buNone/>
                <a:tabLst/>
                <a:defRPr sz="1400" b="1" i="0" kern="1200" baseline="0">
                  <a:solidFill>
                    <a:schemeClr val="tx1"/>
                  </a:solidFill>
                  <a:latin typeface="+mn-lt"/>
                  <a:ea typeface="+mn-ea"/>
                  <a:cs typeface="맑은 고딕" panose="020B0503020000020004" pitchFamily="50" charset="-127"/>
                </a:defRPr>
              </a:lvl3pPr>
              <a:lvl4pPr marL="1114425" indent="0" algn="l" defTabSz="457200" rtl="0" eaLnBrk="1" latinLnBrk="0" hangingPunct="1">
                <a:lnSpc>
                  <a:spcPct val="100000"/>
                </a:lnSpc>
                <a:spcBef>
                  <a:spcPts val="0"/>
                </a:spcBef>
                <a:spcAft>
                  <a:spcPts val="400"/>
                </a:spcAft>
                <a:buSzPct val="80000"/>
                <a:buFont typeface="HP Simplified" pitchFamily="34" charset="0"/>
                <a:buNone/>
                <a:tabLst/>
                <a:defRPr lang="en-US" sz="1200" b="1" i="0" kern="1200" baseline="0" noProof="0">
                  <a:solidFill>
                    <a:schemeClr val="tx1"/>
                  </a:solidFill>
                  <a:latin typeface="+mn-lt"/>
                  <a:ea typeface="+mn-ea"/>
                  <a:cs typeface="+mn-cs"/>
                </a:defRPr>
              </a:lvl4pPr>
              <a:lvl5pPr marL="880110" indent="-285750" algn="l" defTabSz="457200" rtl="0" eaLnBrk="1" latinLnBrk="0" hangingPunct="1">
                <a:lnSpc>
                  <a:spcPct val="100000"/>
                </a:lnSpc>
                <a:spcBef>
                  <a:spcPts val="0"/>
                </a:spcBef>
                <a:spcAft>
                  <a:spcPts val="400"/>
                </a:spcAft>
                <a:buFont typeface="맑은 고딕" panose="020B0503020000020004" pitchFamily="50" charset="-127"/>
                <a:buChar char="-"/>
                <a:tabLst/>
                <a:defRPr sz="1400" b="1" i="0" kern="1200" baseline="0">
                  <a:solidFill>
                    <a:schemeClr val="tx1"/>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Data Transfer Scheme</a:t>
              </a:r>
            </a:p>
          </p:txBody>
        </p:sp>
        <p:grpSp>
          <p:nvGrpSpPr>
            <p:cNvPr id="10" name="Group 7">
              <a:extLst>
                <a:ext uri="{FF2B5EF4-FFF2-40B4-BE49-F238E27FC236}">
                  <a16:creationId xmlns:a16="http://schemas.microsoft.com/office/drawing/2014/main" id="{A2BE593B-813D-45B9-B1B4-EAD4CFF9D8AC}"/>
                </a:ext>
              </a:extLst>
            </p:cNvPr>
            <p:cNvGrpSpPr/>
            <p:nvPr/>
          </p:nvGrpSpPr>
          <p:grpSpPr>
            <a:xfrm>
              <a:off x="1711151" y="1545636"/>
              <a:ext cx="5832648" cy="2691982"/>
              <a:chOff x="1265267" y="916120"/>
              <a:chExt cx="5495334" cy="2588156"/>
            </a:xfrm>
          </p:grpSpPr>
          <p:grpSp>
            <p:nvGrpSpPr>
              <p:cNvPr id="11" name="Group 8">
                <a:extLst>
                  <a:ext uri="{FF2B5EF4-FFF2-40B4-BE49-F238E27FC236}">
                    <a16:creationId xmlns:a16="http://schemas.microsoft.com/office/drawing/2014/main" id="{9D8A43CD-739C-4E95-906B-93643ADB379F}"/>
                  </a:ext>
                </a:extLst>
              </p:cNvPr>
              <p:cNvGrpSpPr>
                <a:grpSpLocks noChangeAspect="1"/>
              </p:cNvGrpSpPr>
              <p:nvPr/>
            </p:nvGrpSpPr>
            <p:grpSpPr>
              <a:xfrm>
                <a:off x="1265267" y="916120"/>
                <a:ext cx="5495334" cy="2588156"/>
                <a:chOff x="1474040" y="3140969"/>
                <a:chExt cx="6090453" cy="2868443"/>
              </a:xfrm>
            </p:grpSpPr>
            <p:grpSp>
              <p:nvGrpSpPr>
                <p:cNvPr id="13" name="Group 10">
                  <a:extLst>
                    <a:ext uri="{FF2B5EF4-FFF2-40B4-BE49-F238E27FC236}">
                      <a16:creationId xmlns:a16="http://schemas.microsoft.com/office/drawing/2014/main" id="{A0ED222C-BBBC-4BE8-A098-6E8FB64B6CD8}"/>
                    </a:ext>
                  </a:extLst>
                </p:cNvPr>
                <p:cNvGrpSpPr/>
                <p:nvPr/>
              </p:nvGrpSpPr>
              <p:grpSpPr>
                <a:xfrm>
                  <a:off x="1474040" y="3140969"/>
                  <a:ext cx="6090453" cy="2868443"/>
                  <a:chOff x="1474040" y="3140969"/>
                  <a:chExt cx="6090453" cy="2868443"/>
                </a:xfrm>
              </p:grpSpPr>
              <p:pic>
                <p:nvPicPr>
                  <p:cNvPr id="15" name="Picture 29">
                    <a:extLst>
                      <a:ext uri="{FF2B5EF4-FFF2-40B4-BE49-F238E27FC236}">
                        <a16:creationId xmlns:a16="http://schemas.microsoft.com/office/drawing/2014/main" id="{A40DAA29-7383-4394-89ED-9677CC2AB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7830" y="3140969"/>
                    <a:ext cx="706617" cy="540353"/>
                  </a:xfrm>
                  <a:prstGeom prst="rect">
                    <a:avLst/>
                  </a:prstGeom>
                  <a:noFill/>
                  <a:ln>
                    <a:noFill/>
                  </a:ln>
                </p:spPr>
              </p:pic>
              <p:cxnSp>
                <p:nvCxnSpPr>
                  <p:cNvPr id="16" name="Straight Connector 30">
                    <a:extLst>
                      <a:ext uri="{FF2B5EF4-FFF2-40B4-BE49-F238E27FC236}">
                        <a16:creationId xmlns:a16="http://schemas.microsoft.com/office/drawing/2014/main" id="{30DE99EB-9DB0-4EE7-82C9-099E8FDF9E92}"/>
                      </a:ext>
                    </a:extLst>
                  </p:cNvPr>
                  <p:cNvCxnSpPr/>
                  <p:nvPr/>
                </p:nvCxnSpPr>
                <p:spPr>
                  <a:xfrm flipH="1" flipV="1">
                    <a:off x="1474040" y="4020595"/>
                    <a:ext cx="6090453" cy="1"/>
                  </a:xfrm>
                  <a:prstGeom prst="line">
                    <a:avLst/>
                  </a:prstGeom>
                  <a:noFill/>
                  <a:ln w="12700" cap="flat" cmpd="sng" algn="ctr">
                    <a:solidFill>
                      <a:srgbClr val="3F96D2"/>
                    </a:solidFill>
                    <a:prstDash val="solid"/>
                    <a:tailEnd type="none"/>
                  </a:ln>
                  <a:effectLst/>
                </p:spPr>
              </p:cxnSp>
              <p:sp>
                <p:nvSpPr>
                  <p:cNvPr id="17" name="TextBox 16">
                    <a:extLst>
                      <a:ext uri="{FF2B5EF4-FFF2-40B4-BE49-F238E27FC236}">
                        <a16:creationId xmlns:a16="http://schemas.microsoft.com/office/drawing/2014/main" id="{15EAE638-10BD-495A-9D21-532A0F959310}"/>
                      </a:ext>
                    </a:extLst>
                  </p:cNvPr>
                  <p:cNvSpPr txBox="1"/>
                  <p:nvPr/>
                </p:nvSpPr>
                <p:spPr>
                  <a:xfrm>
                    <a:off x="2272095" y="3176532"/>
                    <a:ext cx="1230562" cy="276155"/>
                  </a:xfrm>
                  <a:prstGeom prst="rect">
                    <a:avLst/>
                  </a:prstGeom>
                  <a:noFill/>
                </p:spPr>
                <p:txBody>
                  <a:bodyPr wrap="square" rtlCol="0">
                    <a:spAutoFit/>
                  </a:bodyPr>
                  <a:lstStyle/>
                  <a:p>
                    <a:pP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Veeam </a:t>
                    </a:r>
                    <a:b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b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backup server</a:t>
                    </a:r>
                  </a:p>
                </p:txBody>
              </p:sp>
              <p:cxnSp>
                <p:nvCxnSpPr>
                  <p:cNvPr id="18" name="Straight Connector 31">
                    <a:extLst>
                      <a:ext uri="{FF2B5EF4-FFF2-40B4-BE49-F238E27FC236}">
                        <a16:creationId xmlns:a16="http://schemas.microsoft.com/office/drawing/2014/main" id="{D1A6EC9A-E412-4874-BBF3-4DC17D4C8461}"/>
                      </a:ext>
                    </a:extLst>
                  </p:cNvPr>
                  <p:cNvCxnSpPr/>
                  <p:nvPr/>
                </p:nvCxnSpPr>
                <p:spPr>
                  <a:xfrm flipV="1">
                    <a:off x="6854461" y="4020600"/>
                    <a:ext cx="1" cy="1527696"/>
                  </a:xfrm>
                  <a:prstGeom prst="line">
                    <a:avLst/>
                  </a:prstGeom>
                  <a:noFill/>
                  <a:ln w="12700" cap="flat" cmpd="sng" algn="ctr">
                    <a:solidFill>
                      <a:srgbClr val="3F96D2"/>
                    </a:solidFill>
                    <a:prstDash val="solid"/>
                    <a:tailEnd type="diamond"/>
                  </a:ln>
                  <a:effectLst/>
                </p:spPr>
              </p:cxnSp>
              <p:cxnSp>
                <p:nvCxnSpPr>
                  <p:cNvPr id="19" name="Straight Connector 31">
                    <a:extLst>
                      <a:ext uri="{FF2B5EF4-FFF2-40B4-BE49-F238E27FC236}">
                        <a16:creationId xmlns:a16="http://schemas.microsoft.com/office/drawing/2014/main" id="{168C143B-12FF-4E4A-8BDC-DC815947707B}"/>
                      </a:ext>
                    </a:extLst>
                  </p:cNvPr>
                  <p:cNvCxnSpPr>
                    <a:stCxn id="15" idx="2"/>
                  </p:cNvCxnSpPr>
                  <p:nvPr/>
                </p:nvCxnSpPr>
                <p:spPr>
                  <a:xfrm>
                    <a:off x="1941140" y="3681322"/>
                    <a:ext cx="2509" cy="335673"/>
                  </a:xfrm>
                  <a:prstGeom prst="line">
                    <a:avLst/>
                  </a:prstGeom>
                  <a:noFill/>
                  <a:ln w="12700" cap="flat" cmpd="sng" algn="ctr">
                    <a:solidFill>
                      <a:srgbClr val="3F96D2"/>
                    </a:solidFill>
                    <a:prstDash val="solid"/>
                    <a:tailEnd type="diamond"/>
                  </a:ln>
                  <a:effectLst/>
                </p:spPr>
              </p:cxnSp>
              <p:sp>
                <p:nvSpPr>
                  <p:cNvPr id="20" name="TextBox 19">
                    <a:extLst>
                      <a:ext uri="{FF2B5EF4-FFF2-40B4-BE49-F238E27FC236}">
                        <a16:creationId xmlns:a16="http://schemas.microsoft.com/office/drawing/2014/main" id="{DC949CA5-3A4A-4750-8AAA-7BDE98C58B8D}"/>
                      </a:ext>
                    </a:extLst>
                  </p:cNvPr>
                  <p:cNvSpPr txBox="1"/>
                  <p:nvPr/>
                </p:nvSpPr>
                <p:spPr>
                  <a:xfrm>
                    <a:off x="3953204" y="5733257"/>
                    <a:ext cx="870469" cy="276155"/>
                  </a:xfrm>
                  <a:prstGeom prst="rect">
                    <a:avLst/>
                  </a:prstGeom>
                  <a:noFill/>
                </p:spPr>
                <p:txBody>
                  <a:bodyPr wrap="none" rtlCol="0">
                    <a:spAutoFit/>
                  </a:bodyPr>
                  <a:lstStyle/>
                  <a:p>
                    <a:pPr algn="ctr">
                      <a:lnSpc>
                        <a:spcPct val="90000"/>
                      </a:lnSpc>
                      <a:defRPr/>
                    </a:pPr>
                    <a:r>
                      <a:rPr lang="en-US" sz="1000" b="1" kern="0" dirty="0" err="1">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Veaam</a:t>
                    </a: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 backup</a:t>
                    </a:r>
                    <a:b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b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proxy</a:t>
                    </a:r>
                  </a:p>
                </p:txBody>
              </p:sp>
              <p:sp>
                <p:nvSpPr>
                  <p:cNvPr id="21" name="TextBox 20">
                    <a:extLst>
                      <a:ext uri="{FF2B5EF4-FFF2-40B4-BE49-F238E27FC236}">
                        <a16:creationId xmlns:a16="http://schemas.microsoft.com/office/drawing/2014/main" id="{3B7B4336-2A1E-472D-9CD6-C87E4B5FE73E}"/>
                      </a:ext>
                    </a:extLst>
                  </p:cNvPr>
                  <p:cNvSpPr txBox="1"/>
                  <p:nvPr/>
                </p:nvSpPr>
                <p:spPr>
                  <a:xfrm>
                    <a:off x="6418585" y="5733257"/>
                    <a:ext cx="871757" cy="276155"/>
                  </a:xfrm>
                  <a:prstGeom prst="rect">
                    <a:avLst/>
                  </a:prstGeom>
                  <a:noFill/>
                </p:spPr>
                <p:txBody>
                  <a:bodyPr wrap="none" rtlCol="0">
                    <a:spAutoFit/>
                  </a:bodyPr>
                  <a:lstStyle/>
                  <a:p>
                    <a:pPr algn="ctr">
                      <a:lnSpc>
                        <a:spcPct val="90000"/>
                      </a:lnSpc>
                      <a:defRPr/>
                    </a:pPr>
                    <a:r>
                      <a:rPr lang="en-US" sz="1000" b="1" kern="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Veeam backup</a:t>
                    </a:r>
                    <a:b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b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repository</a:t>
                    </a:r>
                  </a:p>
                </p:txBody>
              </p:sp>
              <p:cxnSp>
                <p:nvCxnSpPr>
                  <p:cNvPr id="22" name="Straight Connector 31">
                    <a:extLst>
                      <a:ext uri="{FF2B5EF4-FFF2-40B4-BE49-F238E27FC236}">
                        <a16:creationId xmlns:a16="http://schemas.microsoft.com/office/drawing/2014/main" id="{4BF53E1B-3F0F-4676-B33C-29B994F1ABBF}"/>
                      </a:ext>
                    </a:extLst>
                  </p:cNvPr>
                  <p:cNvCxnSpPr>
                    <a:stCxn id="12" idx="0"/>
                  </p:cNvCxnSpPr>
                  <p:nvPr/>
                </p:nvCxnSpPr>
                <p:spPr>
                  <a:xfrm flipH="1" flipV="1">
                    <a:off x="2272097" y="4020598"/>
                    <a:ext cx="1235" cy="610921"/>
                  </a:xfrm>
                  <a:prstGeom prst="line">
                    <a:avLst/>
                  </a:prstGeom>
                  <a:noFill/>
                  <a:ln w="12700" cap="flat" cmpd="sng" algn="ctr">
                    <a:solidFill>
                      <a:srgbClr val="3F96D2"/>
                    </a:solidFill>
                    <a:prstDash val="solid"/>
                    <a:tailEnd type="diamond"/>
                  </a:ln>
                  <a:effectLst/>
                </p:spPr>
              </p:cxnSp>
              <p:sp>
                <p:nvSpPr>
                  <p:cNvPr id="23" name="TextBox 22">
                    <a:extLst>
                      <a:ext uri="{FF2B5EF4-FFF2-40B4-BE49-F238E27FC236}">
                        <a16:creationId xmlns:a16="http://schemas.microsoft.com/office/drawing/2014/main" id="{CDC2729C-0CC8-4DF4-B0AF-448EF609B383}"/>
                      </a:ext>
                    </a:extLst>
                  </p:cNvPr>
                  <p:cNvSpPr txBox="1"/>
                  <p:nvPr/>
                </p:nvSpPr>
                <p:spPr>
                  <a:xfrm>
                    <a:off x="2038017" y="5733255"/>
                    <a:ext cx="480419" cy="276155"/>
                  </a:xfrm>
                  <a:prstGeom prst="rect">
                    <a:avLst/>
                  </a:prstGeom>
                  <a:noFill/>
                </p:spPr>
                <p:txBody>
                  <a:bodyPr wrap="none" rtlCol="0">
                    <a:spAutoFit/>
                  </a:bodyPr>
                  <a:lstStyle/>
                  <a:p>
                    <a:pPr algn="ct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Source</a:t>
                    </a:r>
                    <a:b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b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host</a:t>
                    </a:r>
                  </a:p>
                </p:txBody>
              </p:sp>
              <p:pic>
                <p:nvPicPr>
                  <p:cNvPr id="24" name="Picture 37">
                    <a:extLst>
                      <a:ext uri="{FF2B5EF4-FFF2-40B4-BE49-F238E27FC236}">
                        <a16:creationId xmlns:a16="http://schemas.microsoft.com/office/drawing/2014/main" id="{E2CCE6B0-C778-43B3-A9EA-85B5E2CD2D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6729" y="5373215"/>
                    <a:ext cx="303428" cy="303428"/>
                  </a:xfrm>
                  <a:prstGeom prst="rect">
                    <a:avLst/>
                  </a:prstGeom>
                  <a:noFill/>
                  <a:ln>
                    <a:noFill/>
                  </a:ln>
                </p:spPr>
              </p:pic>
              <p:cxnSp>
                <p:nvCxnSpPr>
                  <p:cNvPr id="25" name="Straight Connector 31">
                    <a:extLst>
                      <a:ext uri="{FF2B5EF4-FFF2-40B4-BE49-F238E27FC236}">
                        <a16:creationId xmlns:a16="http://schemas.microsoft.com/office/drawing/2014/main" id="{77787FE3-9ECC-4EA3-A409-434E32048C3D}"/>
                      </a:ext>
                    </a:extLst>
                  </p:cNvPr>
                  <p:cNvCxnSpPr>
                    <a:stCxn id="24" idx="0"/>
                  </p:cNvCxnSpPr>
                  <p:nvPr/>
                </p:nvCxnSpPr>
                <p:spPr>
                  <a:xfrm flipH="1" flipV="1">
                    <a:off x="4388441" y="4024197"/>
                    <a:ext cx="1" cy="1349016"/>
                  </a:xfrm>
                  <a:prstGeom prst="line">
                    <a:avLst/>
                  </a:prstGeom>
                  <a:noFill/>
                  <a:ln w="12700" cap="flat" cmpd="sng" algn="ctr">
                    <a:solidFill>
                      <a:srgbClr val="3F96D2"/>
                    </a:solidFill>
                    <a:prstDash val="solid"/>
                    <a:tailEnd type="diamond"/>
                  </a:ln>
                  <a:effectLst/>
                </p:spPr>
              </p:cxnSp>
              <p:pic>
                <p:nvPicPr>
                  <p:cNvPr id="26" name="Рисунок 55">
                    <a:extLst>
                      <a:ext uri="{FF2B5EF4-FFF2-40B4-BE49-F238E27FC236}">
                        <a16:creationId xmlns:a16="http://schemas.microsoft.com/office/drawing/2014/main" id="{BFF5C7E9-474A-4183-9EEF-4ED1E8AF81E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43324" y="5090043"/>
                    <a:ext cx="261863" cy="261863"/>
                  </a:xfrm>
                  <a:prstGeom prst="rect">
                    <a:avLst/>
                  </a:prstGeom>
                  <a:noFill/>
                  <a:ln>
                    <a:noFill/>
                  </a:ln>
                </p:spPr>
              </p:pic>
              <p:pic>
                <p:nvPicPr>
                  <p:cNvPr id="27" name="Рисунок 56">
                    <a:extLst>
                      <a:ext uri="{FF2B5EF4-FFF2-40B4-BE49-F238E27FC236}">
                        <a16:creationId xmlns:a16="http://schemas.microsoft.com/office/drawing/2014/main" id="{69E15371-CDBC-4843-8695-9F2DF3523C2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6997" y="5110532"/>
                    <a:ext cx="261863" cy="261863"/>
                  </a:xfrm>
                  <a:prstGeom prst="rect">
                    <a:avLst/>
                  </a:prstGeom>
                  <a:noFill/>
                  <a:ln>
                    <a:noFill/>
                  </a:ln>
                </p:spPr>
              </p:pic>
              <p:cxnSp>
                <p:nvCxnSpPr>
                  <p:cNvPr id="28" name="Straight Connector 78">
                    <a:extLst>
                      <a:ext uri="{FF2B5EF4-FFF2-40B4-BE49-F238E27FC236}">
                        <a16:creationId xmlns:a16="http://schemas.microsoft.com/office/drawing/2014/main" id="{9058F56B-27CB-4584-9B8B-AA999BEAA862}"/>
                      </a:ext>
                    </a:extLst>
                  </p:cNvPr>
                  <p:cNvCxnSpPr/>
                  <p:nvPr/>
                </p:nvCxnSpPr>
                <p:spPr>
                  <a:xfrm>
                    <a:off x="2627783" y="5528494"/>
                    <a:ext cx="1608944" cy="0"/>
                  </a:xfrm>
                  <a:prstGeom prst="line">
                    <a:avLst/>
                  </a:prstGeom>
                  <a:noFill/>
                  <a:ln w="12700" cap="flat" cmpd="sng" algn="ctr">
                    <a:solidFill>
                      <a:srgbClr val="FFFFFF">
                        <a:lumMod val="50000"/>
                      </a:srgbClr>
                    </a:solidFill>
                    <a:prstDash val="solid"/>
                    <a:tailEnd type="triangle"/>
                  </a:ln>
                  <a:effectLst/>
                </p:spPr>
              </p:cxnSp>
              <p:cxnSp>
                <p:nvCxnSpPr>
                  <p:cNvPr id="29" name="Straight Connector 78">
                    <a:extLst>
                      <a:ext uri="{FF2B5EF4-FFF2-40B4-BE49-F238E27FC236}">
                        <a16:creationId xmlns:a16="http://schemas.microsoft.com/office/drawing/2014/main" id="{44EBFEB0-6A5A-437E-B5B5-442F5ABF0E5E}"/>
                      </a:ext>
                    </a:extLst>
                  </p:cNvPr>
                  <p:cNvCxnSpPr/>
                  <p:nvPr/>
                </p:nvCxnSpPr>
                <p:spPr>
                  <a:xfrm>
                    <a:off x="5750198" y="5528496"/>
                    <a:ext cx="622002" cy="0"/>
                  </a:xfrm>
                  <a:prstGeom prst="line">
                    <a:avLst/>
                  </a:prstGeom>
                  <a:noFill/>
                  <a:ln w="12700" cap="flat" cmpd="sng" algn="ctr">
                    <a:solidFill>
                      <a:srgbClr val="FFFFFF">
                        <a:lumMod val="50000"/>
                      </a:srgbClr>
                    </a:solidFill>
                    <a:prstDash val="solid"/>
                    <a:tailEnd type="triangle"/>
                  </a:ln>
                  <a:effectLst/>
                </p:spPr>
              </p:cxnSp>
              <p:pic>
                <p:nvPicPr>
                  <p:cNvPr id="30" name="Picture 4">
                    <a:extLst>
                      <a:ext uri="{FF2B5EF4-FFF2-40B4-BE49-F238E27FC236}">
                        <a16:creationId xmlns:a16="http://schemas.microsoft.com/office/drawing/2014/main" id="{0C87B6AF-77C0-4528-9E82-2FFBFC66DA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68144" y="5368468"/>
                    <a:ext cx="972637" cy="320055"/>
                  </a:xfrm>
                  <a:prstGeom prst="rect">
                    <a:avLst/>
                  </a:prstGeom>
                  <a:noFill/>
                  <a:ln>
                    <a:noFill/>
                  </a:ln>
                </p:spPr>
              </p:pic>
              <p:sp>
                <p:nvSpPr>
                  <p:cNvPr id="31" name="TextBox 30">
                    <a:extLst>
                      <a:ext uri="{FF2B5EF4-FFF2-40B4-BE49-F238E27FC236}">
                        <a16:creationId xmlns:a16="http://schemas.microsoft.com/office/drawing/2014/main" id="{9A3EEC7F-F417-4DD5-8115-218FE7FEEE4A}"/>
                      </a:ext>
                    </a:extLst>
                  </p:cNvPr>
                  <p:cNvSpPr txBox="1"/>
                  <p:nvPr/>
                </p:nvSpPr>
                <p:spPr>
                  <a:xfrm>
                    <a:off x="4519267" y="4646095"/>
                    <a:ext cx="727578" cy="276155"/>
                  </a:xfrm>
                  <a:prstGeom prst="rect">
                    <a:avLst/>
                  </a:prstGeom>
                  <a:noFill/>
                </p:spPr>
                <p:txBody>
                  <a:bodyPr wrap="none" rtlCol="0">
                    <a:spAutoFit/>
                  </a:bodyPr>
                  <a:lstStyle/>
                  <a:p>
                    <a:pP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Data Mover</a:t>
                    </a:r>
                  </a:p>
                  <a:p>
                    <a:pP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s</a:t>
                    </a:r>
                    <a:r>
                      <a:rPr lang="en-US" sz="1000" b="1" kern="0" dirty="0" err="1">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ervice</a:t>
                    </a: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a:t>
                    </a:r>
                  </a:p>
                </p:txBody>
              </p:sp>
              <p:sp>
                <p:nvSpPr>
                  <p:cNvPr id="32" name="TextBox 31">
                    <a:extLst>
                      <a:ext uri="{FF2B5EF4-FFF2-40B4-BE49-F238E27FC236}">
                        <a16:creationId xmlns:a16="http://schemas.microsoft.com/office/drawing/2014/main" id="{47993FE5-574C-43B6-8AEA-661F3B780BCC}"/>
                      </a:ext>
                    </a:extLst>
                  </p:cNvPr>
                  <p:cNvSpPr txBox="1"/>
                  <p:nvPr/>
                </p:nvSpPr>
                <p:spPr>
                  <a:xfrm>
                    <a:off x="6020716" y="4646095"/>
                    <a:ext cx="727579" cy="276155"/>
                  </a:xfrm>
                  <a:prstGeom prst="rect">
                    <a:avLst/>
                  </a:prstGeom>
                  <a:noFill/>
                </p:spPr>
                <p:txBody>
                  <a:bodyPr wrap="none" rtlCol="0">
                    <a:spAutoFit/>
                  </a:bodyPr>
                  <a:lstStyle/>
                  <a:p>
                    <a:pPr algn="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Data Mover</a:t>
                    </a:r>
                  </a:p>
                  <a:p>
                    <a:pPr algn="r">
                      <a:lnSpc>
                        <a:spcPct val="90000"/>
                      </a:lnSpc>
                      <a:defRPr/>
                    </a:pPr>
                    <a:r>
                      <a:rPr lang="en-US" sz="1000" b="1" kern="0" dirty="0">
                        <a:gradFill>
                          <a:gsLst>
                            <a:gs pos="82044">
                              <a:srgbClr val="000000">
                                <a:lumMod val="65000"/>
                                <a:lumOff val="35000"/>
                              </a:srgbClr>
                            </a:gs>
                            <a:gs pos="0">
                              <a:srgbClr val="000000">
                                <a:lumMod val="65000"/>
                                <a:lumOff val="35000"/>
                              </a:srgbClr>
                            </a:gs>
                          </a:gsLst>
                          <a:path path="circle">
                            <a:fillToRect r="100000" b="100000"/>
                          </a:path>
                        </a:gradFill>
                        <a:cs typeface="Arial" panose="020B0604020202020204" pitchFamily="34" charset="0"/>
                      </a:rPr>
                      <a:t>service</a:t>
                    </a:r>
                  </a:p>
                </p:txBody>
              </p:sp>
              <p:pic>
                <p:nvPicPr>
                  <p:cNvPr id="33" name="Picture 6">
                    <a:extLst>
                      <a:ext uri="{FF2B5EF4-FFF2-40B4-BE49-F238E27FC236}">
                        <a16:creationId xmlns:a16="http://schemas.microsoft.com/office/drawing/2014/main" id="{58F122D0-A3F1-4A36-A8E0-0692091CB5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55809" y="5280936"/>
                    <a:ext cx="594389" cy="415656"/>
                  </a:xfrm>
                  <a:prstGeom prst="rect">
                    <a:avLst/>
                  </a:prstGeom>
                  <a:ln>
                    <a:noFill/>
                  </a:ln>
                </p:spPr>
              </p:pic>
            </p:grpSp>
            <p:cxnSp>
              <p:nvCxnSpPr>
                <p:cNvPr id="14" name="Straight Connector 78">
                  <a:extLst>
                    <a:ext uri="{FF2B5EF4-FFF2-40B4-BE49-F238E27FC236}">
                      <a16:creationId xmlns:a16="http://schemas.microsoft.com/office/drawing/2014/main" id="{9EF2FB74-1585-4E95-AE91-DE6CA910CC56}"/>
                    </a:ext>
                  </a:extLst>
                </p:cNvPr>
                <p:cNvCxnSpPr/>
                <p:nvPr/>
              </p:nvCxnSpPr>
              <p:spPr>
                <a:xfrm>
                  <a:off x="4536488" y="5522544"/>
                  <a:ext cx="619321" cy="0"/>
                </a:xfrm>
                <a:prstGeom prst="line">
                  <a:avLst/>
                </a:prstGeom>
                <a:noFill/>
                <a:ln w="12700" cap="flat" cmpd="sng" algn="ctr">
                  <a:solidFill>
                    <a:srgbClr val="FFFFFF">
                      <a:lumMod val="50000"/>
                    </a:srgbClr>
                  </a:solidFill>
                  <a:prstDash val="solid"/>
                  <a:headEnd type="none" w="med" len="med"/>
                  <a:tailEnd type="none" w="med" len="med"/>
                </a:ln>
                <a:effectLst/>
              </p:spPr>
            </p:cxnSp>
          </p:grpSp>
          <p:pic>
            <p:nvPicPr>
              <p:cNvPr id="12" name="Content Placeholder 2">
                <a:extLst>
                  <a:ext uri="{FF2B5EF4-FFF2-40B4-BE49-F238E27FC236}">
                    <a16:creationId xmlns:a16="http://schemas.microsoft.com/office/drawing/2014/main" id="{2F5DE8E9-9D38-4667-9DDA-D119B71BCF48}"/>
                  </a:ext>
                </a:extLst>
              </p:cNvPr>
              <p:cNvPicPr>
                <a:picLocks noChangeAspect="1"/>
              </p:cNvPicPr>
              <p:nvPr/>
            </p:nvPicPr>
            <p:blipFill rotWithShape="1">
              <a:blip r:embed="rId8">
                <a:extLst>
                  <a:ext uri="{28A0092B-C50C-407E-A947-70E740481C1C}">
                    <a14:useLocalDpi xmlns:a14="http://schemas.microsoft.com/office/drawing/2010/main" val="0"/>
                  </a:ext>
                </a:extLst>
              </a:blip>
              <a:srcRect t="20464"/>
              <a:stretch/>
            </p:blipFill>
            <p:spPr>
              <a:xfrm>
                <a:off x="1531740" y="2261024"/>
                <a:ext cx="909433" cy="885600"/>
              </a:xfrm>
              <a:prstGeom prst="rect">
                <a:avLst/>
              </a:prstGeom>
            </p:spPr>
          </p:pic>
        </p:grpSp>
        <p:sp>
          <p:nvSpPr>
            <p:cNvPr id="34" name="ZoneTexte 2">
              <a:extLst>
                <a:ext uri="{FF2B5EF4-FFF2-40B4-BE49-F238E27FC236}">
                  <a16:creationId xmlns:a16="http://schemas.microsoft.com/office/drawing/2014/main" id="{7B191F79-61B0-48FB-A63B-49EBBF8BB985}"/>
                </a:ext>
              </a:extLst>
            </p:cNvPr>
            <p:cNvSpPr txBox="1"/>
            <p:nvPr/>
          </p:nvSpPr>
          <p:spPr>
            <a:xfrm>
              <a:off x="1440858" y="4431473"/>
              <a:ext cx="3708274" cy="118785"/>
            </a:xfrm>
            <a:prstGeom prst="rect">
              <a:avLst/>
            </a:prstGeom>
            <a:noFill/>
          </p:spPr>
          <p:txBody>
            <a:bodyPr wrap="none" lIns="0" tIns="0" rIns="0" bIns="0" rtlCol="0">
              <a:spAutoFit/>
            </a:bodyPr>
            <a:lstStyle/>
            <a:p>
              <a:r>
                <a:rPr lang="fr-FR" sz="1100" b="1" i="1" baseline="30000" dirty="0">
                  <a:gradFill>
                    <a:gsLst>
                      <a:gs pos="0">
                        <a:srgbClr val="000000">
                          <a:lumMod val="50000"/>
                          <a:lumOff val="50000"/>
                        </a:srgbClr>
                      </a:gs>
                      <a:gs pos="80000">
                        <a:srgbClr val="000000">
                          <a:lumMod val="50000"/>
                          <a:lumOff val="50000"/>
                        </a:srgbClr>
                      </a:gs>
                    </a:gsLst>
                    <a:lin ang="16200000" scaled="0"/>
                  </a:gradFill>
                </a:rPr>
                <a:t>*</a:t>
              </a:r>
              <a:r>
                <a:rPr lang="fr-FR" sz="1100" i="1" dirty="0">
                  <a:gradFill>
                    <a:gsLst>
                      <a:gs pos="0">
                        <a:srgbClr val="000000">
                          <a:lumMod val="50000"/>
                          <a:lumOff val="50000"/>
                        </a:srgbClr>
                      </a:gs>
                      <a:gs pos="80000">
                        <a:srgbClr val="000000">
                          <a:lumMod val="50000"/>
                          <a:lumOff val="50000"/>
                        </a:srgbClr>
                      </a:gs>
                    </a:gsLst>
                    <a:lin ang="16200000" scaled="0"/>
                  </a:gradFill>
                </a:rPr>
                <a:t> Veeam Data </a:t>
              </a:r>
              <a:r>
                <a:rPr lang="fr-FR" sz="1100" i="1" dirty="0" err="1">
                  <a:gradFill>
                    <a:gsLst>
                      <a:gs pos="0">
                        <a:srgbClr val="000000">
                          <a:lumMod val="50000"/>
                          <a:lumOff val="50000"/>
                        </a:srgbClr>
                      </a:gs>
                      <a:gs pos="80000">
                        <a:srgbClr val="000000">
                          <a:lumMod val="50000"/>
                          <a:lumOff val="50000"/>
                        </a:srgbClr>
                      </a:gs>
                    </a:gsLst>
                    <a:lin ang="16200000" scaled="0"/>
                  </a:gradFill>
                </a:rPr>
                <a:t>Mover</a:t>
              </a:r>
              <a:r>
                <a:rPr lang="fr-FR" sz="1100" i="1" dirty="0">
                  <a:gradFill>
                    <a:gsLst>
                      <a:gs pos="0">
                        <a:srgbClr val="000000">
                          <a:lumMod val="50000"/>
                          <a:lumOff val="50000"/>
                        </a:srgbClr>
                      </a:gs>
                      <a:gs pos="80000">
                        <a:srgbClr val="000000">
                          <a:lumMod val="50000"/>
                          <a:lumOff val="50000"/>
                        </a:srgbClr>
                      </a:gs>
                    </a:gsLst>
                    <a:lin ang="16200000" scaled="0"/>
                  </a:gradFill>
                </a:rPr>
                <a:t> service </a:t>
              </a:r>
              <a:r>
                <a:rPr lang="fr-FR" sz="1100" i="1" dirty="0" err="1">
                  <a:gradFill>
                    <a:gsLst>
                      <a:gs pos="0">
                        <a:srgbClr val="000000">
                          <a:lumMod val="50000"/>
                          <a:lumOff val="50000"/>
                        </a:srgbClr>
                      </a:gs>
                      <a:gs pos="80000">
                        <a:srgbClr val="000000">
                          <a:lumMod val="50000"/>
                          <a:lumOff val="50000"/>
                        </a:srgbClr>
                      </a:gs>
                    </a:gsLst>
                    <a:lin ang="16200000" scaled="0"/>
                  </a:gradFill>
                </a:rPr>
                <a:t>is</a:t>
              </a:r>
              <a:r>
                <a:rPr lang="fr-FR" sz="1100" i="1" dirty="0">
                  <a:gradFill>
                    <a:gsLst>
                      <a:gs pos="0">
                        <a:srgbClr val="000000">
                          <a:lumMod val="50000"/>
                          <a:lumOff val="50000"/>
                        </a:srgbClr>
                      </a:gs>
                      <a:gs pos="80000">
                        <a:srgbClr val="000000">
                          <a:lumMod val="50000"/>
                          <a:lumOff val="50000"/>
                        </a:srgbClr>
                      </a:gs>
                    </a:gsLst>
                    <a:lin ang="16200000" scaled="0"/>
                  </a:gradFill>
                </a:rPr>
                <a:t> </a:t>
              </a:r>
              <a:r>
                <a:rPr lang="fr-FR" sz="1100" i="1" dirty="0" err="1">
                  <a:gradFill>
                    <a:gsLst>
                      <a:gs pos="0">
                        <a:srgbClr val="000000">
                          <a:lumMod val="50000"/>
                          <a:lumOff val="50000"/>
                        </a:srgbClr>
                      </a:gs>
                      <a:gs pos="80000">
                        <a:srgbClr val="000000">
                          <a:lumMod val="50000"/>
                          <a:lumOff val="50000"/>
                        </a:srgbClr>
                      </a:gs>
                    </a:gsLst>
                    <a:lin ang="16200000" scaled="0"/>
                  </a:gradFill>
                </a:rPr>
                <a:t>also</a:t>
              </a:r>
              <a:r>
                <a:rPr lang="fr-FR" sz="1100" i="1" dirty="0">
                  <a:gradFill>
                    <a:gsLst>
                      <a:gs pos="0">
                        <a:srgbClr val="000000">
                          <a:lumMod val="50000"/>
                          <a:lumOff val="50000"/>
                        </a:srgbClr>
                      </a:gs>
                      <a:gs pos="80000">
                        <a:srgbClr val="000000">
                          <a:lumMod val="50000"/>
                          <a:lumOff val="50000"/>
                        </a:srgbClr>
                      </a:gs>
                    </a:gsLst>
                    <a:lin ang="16200000" scaled="0"/>
                  </a:gradFill>
                </a:rPr>
                <a:t> </a:t>
              </a:r>
              <a:r>
                <a:rPr lang="fr-FR" sz="1100" i="1" dirty="0" err="1">
                  <a:gradFill>
                    <a:gsLst>
                      <a:gs pos="0">
                        <a:srgbClr val="000000">
                          <a:lumMod val="50000"/>
                          <a:lumOff val="50000"/>
                        </a:srgbClr>
                      </a:gs>
                      <a:gs pos="80000">
                        <a:srgbClr val="000000">
                          <a:lumMod val="50000"/>
                          <a:lumOff val="50000"/>
                        </a:srgbClr>
                      </a:gs>
                    </a:gsLst>
                    <a:lin ang="16200000" scaled="0"/>
                  </a:gradFill>
                </a:rPr>
                <a:t>referred</a:t>
              </a:r>
              <a:r>
                <a:rPr lang="fr-FR" sz="1100" i="1" dirty="0">
                  <a:gradFill>
                    <a:gsLst>
                      <a:gs pos="0">
                        <a:srgbClr val="000000">
                          <a:lumMod val="50000"/>
                          <a:lumOff val="50000"/>
                        </a:srgbClr>
                      </a:gs>
                      <a:gs pos="80000">
                        <a:srgbClr val="000000">
                          <a:lumMod val="50000"/>
                          <a:lumOff val="50000"/>
                        </a:srgbClr>
                      </a:gs>
                    </a:gsLst>
                    <a:lin ang="16200000" scaled="0"/>
                  </a:gradFill>
                </a:rPr>
                <a:t> to as Veeam transport service.</a:t>
              </a:r>
            </a:p>
          </p:txBody>
        </p:sp>
      </p:grpSp>
    </p:spTree>
    <p:extLst>
      <p:ext uri="{BB962C8B-B14F-4D97-AF65-F5344CB8AC3E}">
        <p14:creationId xmlns:p14="http://schemas.microsoft.com/office/powerpoint/2010/main" val="88979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t>3. </a:t>
            </a:r>
            <a:r>
              <a:rPr lang="en-US" altLang="ko-KR" sz="2600" b="1" dirty="0">
                <a:solidFill>
                  <a:srgbClr val="002060"/>
                </a:solidFill>
              </a:rPr>
              <a:t>Backup</a:t>
            </a:r>
            <a:r>
              <a:rPr lang="en-US" altLang="ko-KR" sz="2600" b="1" dirty="0"/>
              <a:t> Job </a:t>
            </a:r>
            <a:r>
              <a:rPr lang="ko-KR" altLang="en-US" sz="2600" b="1" dirty="0"/>
              <a:t>생성 </a:t>
            </a:r>
            <a:r>
              <a:rPr lang="en-US" altLang="ko-KR" sz="2600" b="1" dirty="0"/>
              <a:t>– VMware, Hyper V </a:t>
            </a:r>
            <a:r>
              <a:rPr lang="ko-KR" altLang="en-US" sz="2600" b="1" dirty="0"/>
              <a:t>동일함</a:t>
            </a:r>
            <a:endParaRPr lang="ko-KR" altLang="en-US" sz="2600" b="1" dirty="0">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0777" y="1762037"/>
            <a:ext cx="4937551" cy="3333921"/>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450872"/>
            <a:ext cx="4813547" cy="3956253"/>
          </a:xfrm>
          <a:prstGeom prst="rect">
            <a:avLst/>
          </a:prstGeom>
        </p:spPr>
      </p:pic>
      <p:sp>
        <p:nvSpPr>
          <p:cNvPr id="9" name="TextBox 8"/>
          <p:cNvSpPr txBox="1"/>
          <p:nvPr/>
        </p:nvSpPr>
        <p:spPr>
          <a:xfrm>
            <a:off x="429768" y="5542528"/>
            <a:ext cx="3754332" cy="482183"/>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Backup VM </a:t>
            </a:r>
            <a:r>
              <a:rPr lang="ko-KR" altLang="en-US" sz="1100" b="1" dirty="0">
                <a:solidFill>
                  <a:schemeClr val="tx1">
                    <a:lumMod val="85000"/>
                    <a:lumOff val="15000"/>
                  </a:schemeClr>
                </a:solidFill>
                <a:latin typeface="HP Simplified" pitchFamily="34" charset="0"/>
                <a:cs typeface="HP Simplified" pitchFamily="34" charset="0"/>
              </a:rPr>
              <a:t>선택</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Exclusions - </a:t>
            </a:r>
            <a:r>
              <a:rPr lang="ko-KR" altLang="en-US" sz="1100" b="1" dirty="0">
                <a:solidFill>
                  <a:schemeClr val="tx1">
                    <a:lumMod val="85000"/>
                    <a:lumOff val="15000"/>
                  </a:schemeClr>
                </a:solidFill>
                <a:latin typeface="HP Simplified" pitchFamily="34" charset="0"/>
                <a:cs typeface="HP Simplified" pitchFamily="34" charset="0"/>
              </a:rPr>
              <a:t>특정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만 </a:t>
            </a:r>
            <a:r>
              <a:rPr lang="en-US" altLang="ko-KR" sz="1100" b="1" dirty="0">
                <a:solidFill>
                  <a:schemeClr val="tx1">
                    <a:lumMod val="85000"/>
                    <a:lumOff val="15000"/>
                  </a:schemeClr>
                </a:solidFill>
                <a:latin typeface="HP Simplified" pitchFamily="34" charset="0"/>
                <a:cs typeface="HP Simplified" pitchFamily="34" charset="0"/>
              </a:rPr>
              <a:t>backup </a:t>
            </a:r>
            <a:r>
              <a:rPr lang="ko-KR" altLang="en-US" sz="1100" b="1" dirty="0">
                <a:solidFill>
                  <a:schemeClr val="tx1">
                    <a:lumMod val="85000"/>
                    <a:lumOff val="15000"/>
                  </a:schemeClr>
                </a:solidFill>
                <a:latin typeface="HP Simplified" pitchFamily="34" charset="0"/>
                <a:cs typeface="HP Simplified" pitchFamily="34" charset="0"/>
              </a:rPr>
              <a:t>받을 때 사용 </a:t>
            </a:r>
            <a:r>
              <a:rPr lang="en-US" altLang="ko-KR" sz="1100" b="1" dirty="0">
                <a:solidFill>
                  <a:schemeClr val="tx1">
                    <a:lumMod val="85000"/>
                    <a:lumOff val="15000"/>
                  </a:schemeClr>
                </a:solidFill>
                <a:latin typeface="HP Simplified" pitchFamily="34" charset="0"/>
                <a:cs typeface="HP Simplified" pitchFamily="34" charset="0"/>
              </a:rPr>
              <a:t> </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11" name="TextBox 10"/>
          <p:cNvSpPr txBox="1"/>
          <p:nvPr/>
        </p:nvSpPr>
        <p:spPr>
          <a:xfrm>
            <a:off x="6830777" y="5542527"/>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Backup </a:t>
            </a:r>
            <a:r>
              <a:rPr lang="ko-KR" altLang="en-US" sz="1100" b="1" dirty="0">
                <a:solidFill>
                  <a:schemeClr val="tx1">
                    <a:lumMod val="85000"/>
                    <a:lumOff val="15000"/>
                  </a:schemeClr>
                </a:solidFill>
                <a:latin typeface="HP Simplified" pitchFamily="34" charset="0"/>
                <a:cs typeface="HP Simplified" pitchFamily="34" charset="0"/>
              </a:rPr>
              <a:t>에서 제외할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선택가능 </a:t>
            </a:r>
            <a:r>
              <a:rPr lang="en-US" altLang="ko-KR" sz="1100" b="1" dirty="0">
                <a:solidFill>
                  <a:schemeClr val="tx1">
                    <a:lumMod val="85000"/>
                    <a:lumOff val="15000"/>
                  </a:schemeClr>
                </a:solidFill>
                <a:latin typeface="HP Simplified" pitchFamily="34" charset="0"/>
                <a:cs typeface="HP Simplified" pitchFamily="34" charset="0"/>
              </a:rPr>
              <a:t> </a:t>
            </a:r>
            <a:endParaRPr lang="ko-KR" altLang="en-US" sz="1100" b="1" dirty="0">
              <a:solidFill>
                <a:schemeClr val="tx1">
                  <a:lumMod val="85000"/>
                  <a:lumOff val="15000"/>
                </a:schemeClr>
              </a:solidFill>
              <a:latin typeface="HP Simplified" pitchFamily="34" charset="0"/>
              <a:cs typeface="HP Simplified" pitchFamily="34" charset="0"/>
            </a:endParaRPr>
          </a:p>
        </p:txBody>
      </p:sp>
    </p:spTree>
    <p:extLst>
      <p:ext uri="{BB962C8B-B14F-4D97-AF65-F5344CB8AC3E}">
        <p14:creationId xmlns:p14="http://schemas.microsoft.com/office/powerpoint/2010/main" val="3467061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3. Backup Job </a:t>
            </a:r>
            <a:r>
              <a:rPr lang="ko-KR" altLang="en-US" sz="2600" b="1" dirty="0">
                <a:solidFill>
                  <a:srgbClr val="002060"/>
                </a:solidFill>
              </a:rPr>
              <a:t>생성 </a:t>
            </a:r>
            <a:r>
              <a:rPr lang="en-US" altLang="ko-KR" sz="2600" b="1" dirty="0">
                <a:solidFill>
                  <a:srgbClr val="002060"/>
                </a:solidFill>
              </a:rPr>
              <a:t>– VMware, Hyper V </a:t>
            </a:r>
            <a:r>
              <a:rPr lang="ko-KR" altLang="en-US" sz="2600" b="1" dirty="0">
                <a:solidFill>
                  <a:srgbClr val="002060"/>
                </a:solidFill>
              </a:rPr>
              <a:t>동일함</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346" y="1714412"/>
            <a:ext cx="4813547" cy="342917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807197" cy="3429176"/>
          </a:xfrm>
          <a:prstGeom prst="rect">
            <a:avLst/>
          </a:prstGeom>
        </p:spPr>
      </p:pic>
      <p:sp>
        <p:nvSpPr>
          <p:cNvPr id="8" name="TextBox 7"/>
          <p:cNvSpPr txBox="1"/>
          <p:nvPr/>
        </p:nvSpPr>
        <p:spPr>
          <a:xfrm>
            <a:off x="6935346" y="5542527"/>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Backup repository </a:t>
            </a:r>
            <a:r>
              <a:rPr lang="ko-KR" altLang="en-US" sz="1100" b="1" dirty="0">
                <a:solidFill>
                  <a:schemeClr val="tx1">
                    <a:lumMod val="85000"/>
                    <a:lumOff val="15000"/>
                  </a:schemeClr>
                </a:solidFill>
                <a:latin typeface="HP Simplified" pitchFamily="34" charset="0"/>
                <a:cs typeface="HP Simplified" pitchFamily="34" charset="0"/>
              </a:rPr>
              <a:t>선택</a:t>
            </a:r>
          </a:p>
        </p:txBody>
      </p:sp>
    </p:spTree>
    <p:extLst>
      <p:ext uri="{BB962C8B-B14F-4D97-AF65-F5344CB8AC3E}">
        <p14:creationId xmlns:p14="http://schemas.microsoft.com/office/powerpoint/2010/main" val="7646999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3. Backup Job </a:t>
            </a:r>
            <a:r>
              <a:rPr lang="ko-KR" altLang="en-US" sz="2600" b="1" dirty="0">
                <a:solidFill>
                  <a:srgbClr val="002060"/>
                </a:solidFill>
              </a:rPr>
              <a:t>생성 </a:t>
            </a:r>
            <a:r>
              <a:rPr lang="en-US" altLang="ko-KR" sz="2600" b="1" dirty="0">
                <a:solidFill>
                  <a:srgbClr val="002060"/>
                </a:solidFill>
              </a:rPr>
              <a:t>– VMware, Hyper V </a:t>
            </a:r>
            <a:r>
              <a:rPr lang="ko-KR" altLang="en-US" sz="2600" b="1" dirty="0">
                <a:solidFill>
                  <a:srgbClr val="002060"/>
                </a:solidFill>
              </a:rPr>
              <a:t>동일함</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055" y="1714412"/>
            <a:ext cx="4788146" cy="3429176"/>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807197" cy="3429176"/>
          </a:xfrm>
          <a:prstGeom prst="rect">
            <a:avLst/>
          </a:prstGeom>
        </p:spPr>
      </p:pic>
      <p:sp>
        <p:nvSpPr>
          <p:cNvPr id="8" name="TextBox 7"/>
          <p:cNvSpPr txBox="1"/>
          <p:nvPr/>
        </p:nvSpPr>
        <p:spPr>
          <a:xfrm>
            <a:off x="7012055"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Backup schedule</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9" name="TextBox 8"/>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application-aware : DB </a:t>
            </a:r>
            <a:r>
              <a:rPr lang="ko-KR" altLang="en-US" sz="1100" b="1" dirty="0">
                <a:solidFill>
                  <a:schemeClr val="tx1">
                    <a:lumMod val="85000"/>
                    <a:lumOff val="15000"/>
                  </a:schemeClr>
                </a:solidFill>
                <a:latin typeface="HP Simplified" pitchFamily="34" charset="0"/>
                <a:cs typeface="HP Simplified" pitchFamily="34" charset="0"/>
              </a:rPr>
              <a:t>정합성 확인</a:t>
            </a:r>
          </a:p>
        </p:txBody>
      </p:sp>
    </p:spTree>
    <p:extLst>
      <p:ext uri="{BB962C8B-B14F-4D97-AF65-F5344CB8AC3E}">
        <p14:creationId xmlns:p14="http://schemas.microsoft.com/office/powerpoint/2010/main" val="3218628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3. Backup Job </a:t>
            </a:r>
            <a:r>
              <a:rPr lang="ko-KR" altLang="en-US" sz="2600" b="1" dirty="0">
                <a:solidFill>
                  <a:srgbClr val="002060"/>
                </a:solidFill>
              </a:rPr>
              <a:t>생성 </a:t>
            </a:r>
            <a:r>
              <a:rPr lang="en-US" altLang="ko-KR" sz="2600" b="1" dirty="0">
                <a:solidFill>
                  <a:srgbClr val="002060"/>
                </a:solidFill>
              </a:rPr>
              <a:t>– VMware, Hyper V </a:t>
            </a:r>
            <a:r>
              <a:rPr lang="ko-KR" altLang="en-US" sz="2600" b="1" dirty="0">
                <a:solidFill>
                  <a:srgbClr val="002060"/>
                </a:solidFill>
              </a:rPr>
              <a:t>동일함</a:t>
            </a:r>
            <a:endParaRPr lang="ko-KR" altLang="en-US" sz="2600" b="1" dirty="0">
              <a:solidFill>
                <a:srgbClr val="002060"/>
              </a:solidFill>
              <a:ea typeface="맑은 고딕" panose="020B0503020000020004" pitchFamily="50" charset="-127"/>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714412"/>
            <a:ext cx="4813547" cy="3429176"/>
          </a:xfrm>
          <a:prstGeom prst="rect">
            <a:avLst/>
          </a:prstGeom>
        </p:spPr>
      </p:pic>
    </p:spTree>
    <p:extLst>
      <p:ext uri="{BB962C8B-B14F-4D97-AF65-F5344CB8AC3E}">
        <p14:creationId xmlns:p14="http://schemas.microsoft.com/office/powerpoint/2010/main" val="3928065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4. VMware, Hyper – V Backup Job </a:t>
            </a:r>
            <a:r>
              <a:rPr lang="ko-KR" altLang="en-US" sz="2800" b="1" dirty="0">
                <a:solidFill>
                  <a:srgbClr val="002060"/>
                </a:solidFill>
              </a:rPr>
              <a:t>실행</a:t>
            </a:r>
          </a:p>
        </p:txBody>
      </p:sp>
    </p:spTree>
    <p:extLst>
      <p:ext uri="{BB962C8B-B14F-4D97-AF65-F5344CB8AC3E}">
        <p14:creationId xmlns:p14="http://schemas.microsoft.com/office/powerpoint/2010/main" val="438693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4. Backup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396" y="1174634"/>
            <a:ext cx="7925207" cy="4508732"/>
          </a:xfrm>
          <a:prstGeom prst="rect">
            <a:avLst/>
          </a:prstGeom>
        </p:spPr>
      </p:pic>
    </p:spTree>
    <p:extLst>
      <p:ext uri="{BB962C8B-B14F-4D97-AF65-F5344CB8AC3E}">
        <p14:creationId xmlns:p14="http://schemas.microsoft.com/office/powerpoint/2010/main" val="267881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303" y="966599"/>
            <a:ext cx="7359093" cy="5255658"/>
          </a:xfrm>
          <a:prstGeom prst="rect">
            <a:avLst/>
          </a:prstGeom>
        </p:spPr>
      </p:pic>
      <p:sp>
        <p:nvSpPr>
          <p:cNvPr id="7"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4. Backup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spTree>
    <p:extLst>
      <p:ext uri="{BB962C8B-B14F-4D97-AF65-F5344CB8AC3E}">
        <p14:creationId xmlns:p14="http://schemas.microsoft.com/office/powerpoint/2010/main" val="768739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4. Backup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303" y="966599"/>
            <a:ext cx="7359093" cy="5216052"/>
          </a:xfrm>
          <a:prstGeom prst="rect">
            <a:avLst/>
          </a:prstGeom>
        </p:spPr>
      </p:pic>
      <p:sp>
        <p:nvSpPr>
          <p:cNvPr id="8" name="TextBox 7"/>
          <p:cNvSpPr txBox="1"/>
          <p:nvPr/>
        </p:nvSpPr>
        <p:spPr>
          <a:xfrm>
            <a:off x="429768" y="1716407"/>
            <a:ext cx="3754332" cy="1369606"/>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900" b="1" dirty="0">
                <a:solidFill>
                  <a:schemeClr val="tx1">
                    <a:lumMod val="85000"/>
                    <a:lumOff val="15000"/>
                  </a:schemeClr>
                </a:solidFill>
                <a:latin typeface="HP Simplified" pitchFamily="34" charset="0"/>
                <a:cs typeface="HP Simplified" pitchFamily="34" charset="0"/>
              </a:rPr>
              <a:t>SUMMARY, DATA, STATUS</a:t>
            </a:r>
          </a:p>
          <a:p>
            <a:pPr marL="171450" indent="-171450" defTabSz="430213">
              <a:spcAft>
                <a:spcPts val="400"/>
              </a:spcAft>
              <a:buSzPct val="100000"/>
              <a:buFont typeface="Wingdings" panose="05000000000000000000" pitchFamily="2" charset="2"/>
              <a:buChar char="§"/>
            </a:pPr>
            <a:endParaRPr lang="en-US" altLang="ko-KR" sz="9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ko-KR" altLang="en-US" sz="900" b="1" dirty="0">
                <a:solidFill>
                  <a:schemeClr val="tx1">
                    <a:lumMod val="85000"/>
                    <a:lumOff val="15000"/>
                  </a:schemeClr>
                </a:solidFill>
                <a:latin typeface="HP Simplified" pitchFamily="34" charset="0"/>
                <a:cs typeface="HP Simplified" pitchFamily="34" charset="0"/>
              </a:rPr>
              <a:t> </a:t>
            </a:r>
            <a:r>
              <a:rPr lang="en-US" altLang="ko-KR" sz="900" b="1" dirty="0">
                <a:solidFill>
                  <a:schemeClr val="tx1">
                    <a:lumMod val="85000"/>
                    <a:lumOff val="15000"/>
                  </a:schemeClr>
                </a:solidFill>
                <a:latin typeface="HP Simplified" pitchFamily="34" charset="0"/>
                <a:cs typeface="HP Simplified" pitchFamily="34" charset="0"/>
              </a:rPr>
              <a:t>Duration – backup</a:t>
            </a:r>
            <a:r>
              <a:rPr lang="ko-KR" altLang="en-US" sz="900" b="1" dirty="0">
                <a:solidFill>
                  <a:schemeClr val="tx1">
                    <a:lumMod val="85000"/>
                    <a:lumOff val="15000"/>
                  </a:schemeClr>
                </a:solidFill>
                <a:latin typeface="HP Simplified" pitchFamily="34" charset="0"/>
                <a:cs typeface="HP Simplified" pitchFamily="34" charset="0"/>
              </a:rPr>
              <a:t> 진행 시간</a:t>
            </a:r>
            <a:endParaRPr lang="en-US" altLang="ko-KR" sz="9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endParaRPr lang="en-US" altLang="ko-KR" sz="9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ko-KR" altLang="en-US" sz="900" b="1" dirty="0">
                <a:solidFill>
                  <a:schemeClr val="tx1">
                    <a:lumMod val="85000"/>
                    <a:lumOff val="15000"/>
                  </a:schemeClr>
                </a:solidFill>
                <a:latin typeface="HP Simplified" pitchFamily="34" charset="0"/>
                <a:cs typeface="HP Simplified" pitchFamily="34" charset="0"/>
              </a:rPr>
              <a:t> </a:t>
            </a:r>
            <a:r>
              <a:rPr lang="en-US" altLang="ko-KR" sz="900" b="1" dirty="0">
                <a:solidFill>
                  <a:schemeClr val="tx1">
                    <a:lumMod val="85000"/>
                    <a:lumOff val="15000"/>
                  </a:schemeClr>
                </a:solidFill>
                <a:latin typeface="HP Simplified" pitchFamily="34" charset="0"/>
                <a:cs typeface="HP Simplified" pitchFamily="34" charset="0"/>
              </a:rPr>
              <a:t>Transferred – backup data</a:t>
            </a:r>
          </a:p>
          <a:p>
            <a:pPr marL="171450" indent="-171450" defTabSz="430213">
              <a:spcAft>
                <a:spcPts val="400"/>
              </a:spcAft>
              <a:buSzPct val="100000"/>
              <a:buFont typeface="Wingdings" panose="05000000000000000000" pitchFamily="2" charset="2"/>
              <a:buChar char="§"/>
            </a:pPr>
            <a:endParaRPr lang="en-US" altLang="ko-KR" sz="9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900" b="1" dirty="0">
                <a:solidFill>
                  <a:schemeClr val="tx1">
                    <a:lumMod val="85000"/>
                    <a:lumOff val="15000"/>
                  </a:schemeClr>
                </a:solidFill>
                <a:latin typeface="HP Simplified" pitchFamily="34" charset="0"/>
                <a:cs typeface="HP Simplified" pitchFamily="34" charset="0"/>
              </a:rPr>
              <a:t>Action – backup </a:t>
            </a:r>
            <a:r>
              <a:rPr lang="ko-KR" altLang="en-US" sz="900" b="1" dirty="0">
                <a:solidFill>
                  <a:schemeClr val="tx1">
                    <a:lumMod val="85000"/>
                    <a:lumOff val="15000"/>
                  </a:schemeClr>
                </a:solidFill>
                <a:latin typeface="HP Simplified" pitchFamily="34" charset="0"/>
                <a:cs typeface="HP Simplified" pitchFamily="34" charset="0"/>
              </a:rPr>
              <a:t>진행 사항</a:t>
            </a:r>
          </a:p>
        </p:txBody>
      </p:sp>
    </p:spTree>
    <p:extLst>
      <p:ext uri="{BB962C8B-B14F-4D97-AF65-F5344CB8AC3E}">
        <p14:creationId xmlns:p14="http://schemas.microsoft.com/office/powerpoint/2010/main" val="380084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5. VMware, Hyper – V Backup Restore</a:t>
            </a:r>
            <a:endParaRPr lang="ko-KR" altLang="en-US" sz="2800" b="1" dirty="0">
              <a:solidFill>
                <a:srgbClr val="002060"/>
              </a:solidFill>
            </a:endParaRPr>
          </a:p>
        </p:txBody>
      </p:sp>
    </p:spTree>
    <p:extLst>
      <p:ext uri="{BB962C8B-B14F-4D97-AF65-F5344CB8AC3E}">
        <p14:creationId xmlns:p14="http://schemas.microsoft.com/office/powerpoint/2010/main" val="3947764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332" y="1427291"/>
            <a:ext cx="7123176" cy="3542794"/>
          </a:xfrm>
          <a:prstGeom prst="rect">
            <a:avLst/>
          </a:prstGeom>
        </p:spPr>
      </p:pic>
      <p:sp>
        <p:nvSpPr>
          <p:cNvPr id="6" name="폭발 1 5"/>
          <p:cNvSpPr/>
          <p:nvPr/>
        </p:nvSpPr>
        <p:spPr>
          <a:xfrm>
            <a:off x="6711379" y="3117338"/>
            <a:ext cx="1795693" cy="672692"/>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t>원본 서버 </a:t>
            </a:r>
            <a:r>
              <a:rPr lang="ko-KR" altLang="en-US" sz="1000" dirty="0" err="1"/>
              <a:t>복구대상</a:t>
            </a:r>
            <a:r>
              <a:rPr lang="ko-KR" altLang="en-US" sz="1000" dirty="0"/>
              <a:t> 파일</a:t>
            </a:r>
          </a:p>
        </p:txBody>
      </p:sp>
    </p:spTree>
    <p:extLst>
      <p:ext uri="{BB962C8B-B14F-4D97-AF65-F5344CB8AC3E}">
        <p14:creationId xmlns:p14="http://schemas.microsoft.com/office/powerpoint/2010/main" val="16187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vert="horz" lIns="0" tIns="0" rIns="0" bIns="0" rtlCol="0" anchor="ctr" anchorCtr="0">
            <a:noAutofit/>
          </a:bodyPr>
          <a:lstStyle/>
          <a:p>
            <a:r>
              <a:rPr lang="en-US" altLang="ko-KR" sz="2600" b="1" dirty="0">
                <a:solidFill>
                  <a:srgbClr val="002060"/>
                </a:solidFill>
              </a:rPr>
              <a:t>Veeam Backup Proxy (VMware)</a:t>
            </a:r>
            <a:endParaRPr lang="ko-KR" altLang="en-US" sz="2600" b="1" dirty="0">
              <a:solidFill>
                <a:srgbClr val="002060"/>
              </a:solidFill>
            </a:endParaRPr>
          </a:p>
        </p:txBody>
      </p:sp>
      <p:sp>
        <p:nvSpPr>
          <p:cNvPr id="36" name="Content Placeholder 2">
            <a:extLst>
              <a:ext uri="{FF2B5EF4-FFF2-40B4-BE49-F238E27FC236}">
                <a16:creationId xmlns:a16="http://schemas.microsoft.com/office/drawing/2014/main" id="{6B5D4E48-B4E1-4345-812B-3030B986A900}"/>
              </a:ext>
            </a:extLst>
          </p:cNvPr>
          <p:cNvSpPr txBox="1">
            <a:spLocks/>
          </p:cNvSpPr>
          <p:nvPr/>
        </p:nvSpPr>
        <p:spPr bwMode="black">
          <a:xfrm>
            <a:off x="388938" y="1615738"/>
            <a:ext cx="9509296" cy="4571998"/>
          </a:xfrm>
          <a:prstGeom prst="rect">
            <a:avLst/>
          </a:prstGeom>
        </p:spPr>
        <p:txBody>
          <a:bodyPr vert="horz" wrap="square" lIns="0" tIns="0" rIns="0" bIns="0" numCol="2" rtlCol="0">
            <a:noAutofit/>
          </a:bodyPr>
          <a:lstStyle>
            <a:lvl1pPr marL="0" indent="0" algn="l" defTabSz="457200" rtl="0" eaLnBrk="1" latinLnBrk="0" hangingPunct="1">
              <a:lnSpc>
                <a:spcPct val="100000"/>
              </a:lnSpc>
              <a:spcBef>
                <a:spcPts val="0"/>
              </a:spcBef>
              <a:spcAft>
                <a:spcPts val="400"/>
              </a:spcAft>
              <a:buSzPct val="100000"/>
              <a:buFont typeface="Arial" panose="020B0604020202020204" pitchFamily="34" charset="0"/>
              <a:buNone/>
              <a:tabLst/>
              <a:defRPr sz="1800" b="1" i="0" kern="1200" baseline="0">
                <a:solidFill>
                  <a:schemeClr val="tx1"/>
                </a:solidFill>
                <a:latin typeface="맑은 고딕" panose="020B0503020000020004" pitchFamily="50" charset="-127"/>
                <a:ea typeface="+mn-ea"/>
                <a:cs typeface="Arial" panose="020B0604020202020204" pitchFamily="34" charset="0"/>
              </a:defRPr>
            </a:lvl1pPr>
            <a:lvl2pPr marL="371475" indent="0" algn="l" defTabSz="430213" rtl="0" eaLnBrk="1" latinLnBrk="0" hangingPunct="1">
              <a:lnSpc>
                <a:spcPct val="100000"/>
              </a:lnSpc>
              <a:spcBef>
                <a:spcPts val="0"/>
              </a:spcBef>
              <a:spcAft>
                <a:spcPts val="400"/>
              </a:spcAft>
              <a:buSzPct val="100000"/>
              <a:buFont typeface="Lucida Grande"/>
              <a:buNone/>
              <a:tabLst/>
              <a:defRPr sz="1600" b="1" i="0" kern="1200" baseline="0">
                <a:solidFill>
                  <a:schemeClr val="tx1"/>
                </a:solidFill>
                <a:latin typeface="+mn-lt"/>
                <a:ea typeface="+mn-ea"/>
                <a:cs typeface="맑은 고딕" panose="020B0503020000020004" pitchFamily="50" charset="-127"/>
              </a:defRPr>
            </a:lvl2pPr>
            <a:lvl3pPr marL="742950" indent="0" algn="l" defTabSz="457200" rtl="0" eaLnBrk="1" latinLnBrk="0" hangingPunct="1">
              <a:lnSpc>
                <a:spcPct val="100000"/>
              </a:lnSpc>
              <a:spcBef>
                <a:spcPts val="0"/>
              </a:spcBef>
              <a:spcAft>
                <a:spcPts val="400"/>
              </a:spcAft>
              <a:buFont typeface="HP Simplified" pitchFamily="34" charset="0"/>
              <a:buNone/>
              <a:tabLst/>
              <a:defRPr sz="1400" b="1" i="0" kern="1200" baseline="0">
                <a:solidFill>
                  <a:schemeClr val="tx1"/>
                </a:solidFill>
                <a:latin typeface="+mn-lt"/>
                <a:ea typeface="+mn-ea"/>
                <a:cs typeface="맑은 고딕" panose="020B0503020000020004" pitchFamily="50" charset="-127"/>
              </a:defRPr>
            </a:lvl3pPr>
            <a:lvl4pPr marL="1114425" indent="0" algn="l" defTabSz="457200" rtl="0" eaLnBrk="1" latinLnBrk="0" hangingPunct="1">
              <a:lnSpc>
                <a:spcPct val="100000"/>
              </a:lnSpc>
              <a:spcBef>
                <a:spcPts val="0"/>
              </a:spcBef>
              <a:spcAft>
                <a:spcPts val="400"/>
              </a:spcAft>
              <a:buSzPct val="80000"/>
              <a:buFont typeface="HP Simplified" pitchFamily="34" charset="0"/>
              <a:buNone/>
              <a:tabLst/>
              <a:defRPr lang="en-US" sz="1200" b="1" i="0" kern="1200" baseline="0" noProof="0">
                <a:solidFill>
                  <a:schemeClr val="tx1"/>
                </a:solidFill>
                <a:latin typeface="+mn-lt"/>
                <a:ea typeface="+mn-ea"/>
                <a:cs typeface="+mn-cs"/>
              </a:defRPr>
            </a:lvl4pPr>
            <a:lvl5pPr marL="880110" indent="-285750" algn="l" defTabSz="457200" rtl="0" eaLnBrk="1" latinLnBrk="0" hangingPunct="1">
              <a:lnSpc>
                <a:spcPct val="100000"/>
              </a:lnSpc>
              <a:spcBef>
                <a:spcPts val="0"/>
              </a:spcBef>
              <a:spcAft>
                <a:spcPts val="400"/>
              </a:spcAft>
              <a:buFont typeface="맑은 고딕" panose="020B0503020000020004" pitchFamily="50" charset="-127"/>
              <a:buChar char="-"/>
              <a:tabLst/>
              <a:defRPr sz="1400" b="1" i="0" kern="1200" baseline="0">
                <a:solidFill>
                  <a:schemeClr val="tx1"/>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00025" indent="-200025">
              <a:buFont typeface="+mj-lt"/>
              <a:buAutoNum type="arabicPeriod"/>
            </a:pPr>
            <a:r>
              <a:rPr lang="ko-KR" altLang="en-US" dirty="0"/>
              <a:t>서버는 </a:t>
            </a:r>
            <a:r>
              <a:rPr lang="en-US" altLang="ko-KR" dirty="0"/>
              <a:t>Veeam </a:t>
            </a:r>
            <a:r>
              <a:rPr lang="ko-KR" altLang="en-US" dirty="0"/>
              <a:t>백업 서버와 백업 저장소에 모두 액세스 할 수 있습니다</a:t>
            </a:r>
            <a:r>
              <a:rPr lang="en-US" altLang="ko-KR" dirty="0"/>
              <a:t>.</a:t>
            </a:r>
          </a:p>
          <a:p>
            <a:pPr marL="200025" indent="-200025">
              <a:buFont typeface="+mj-lt"/>
              <a:buAutoNum type="arabicPeriod"/>
            </a:pPr>
            <a:r>
              <a:rPr lang="ko-KR" altLang="en-US" dirty="0"/>
              <a:t>여러 동시 작업의 성능을 최적화하려면 여러 개의 백업 프록시를 사용할 수 있습니다</a:t>
            </a:r>
            <a:r>
              <a:rPr lang="en-US" altLang="ko-KR" dirty="0"/>
              <a:t>.</a:t>
            </a:r>
          </a:p>
          <a:p>
            <a:pPr marL="200025" indent="-200025">
              <a:buFont typeface="+mj-lt"/>
              <a:buAutoNum type="arabicPeriod"/>
            </a:pPr>
            <a:r>
              <a:rPr lang="ko-KR" altLang="en-US" dirty="0"/>
              <a:t>데이터를 오프 사이트 저장소로 이동하는 경우 프록시를 기본 사이트와 원격 사이트 모두에 배치하는 것이 좋습니다</a:t>
            </a:r>
            <a:r>
              <a:rPr lang="en-US" altLang="ko-KR" dirty="0"/>
              <a:t>.</a:t>
            </a:r>
          </a:p>
          <a:p>
            <a:pPr marL="200025" indent="-200025">
              <a:buFont typeface="+mj-lt"/>
              <a:buAutoNum type="arabicPeriod"/>
            </a:pPr>
            <a:r>
              <a:rPr lang="en-US" altLang="ko-KR" dirty="0"/>
              <a:t>Veeam Backup &amp; Replication</a:t>
            </a:r>
            <a:r>
              <a:rPr lang="ko-KR" altLang="en-US" dirty="0"/>
              <a:t>이 프록시를 자동으로 선택하거나 명시 적으로 정의 할 수 있습니다</a:t>
            </a:r>
            <a:r>
              <a:rPr lang="en-US" altLang="ko-KR" dirty="0"/>
              <a:t>.</a:t>
            </a:r>
          </a:p>
          <a:p>
            <a:pPr marL="200025" indent="-200025">
              <a:buFont typeface="+mj-lt"/>
              <a:buAutoNum type="arabicPeriod"/>
            </a:pPr>
            <a:r>
              <a:rPr lang="ko-KR" altLang="en-US" dirty="0"/>
              <a:t>각 세션은 프록시 서버가 디스크별로 선택됩니다</a:t>
            </a:r>
            <a:r>
              <a:rPr lang="en-US" altLang="ko-KR" dirty="0"/>
              <a:t>.</a:t>
            </a:r>
            <a:endParaRPr lang="en-US" dirty="0"/>
          </a:p>
        </p:txBody>
      </p:sp>
      <p:grpSp>
        <p:nvGrpSpPr>
          <p:cNvPr id="37" name="Group 5">
            <a:extLst>
              <a:ext uri="{FF2B5EF4-FFF2-40B4-BE49-F238E27FC236}">
                <a16:creationId xmlns:a16="http://schemas.microsoft.com/office/drawing/2014/main" id="{45BCCE45-859D-45F6-B870-0EFCA75CD93F}"/>
              </a:ext>
            </a:extLst>
          </p:cNvPr>
          <p:cNvGrpSpPr/>
          <p:nvPr/>
        </p:nvGrpSpPr>
        <p:grpSpPr>
          <a:xfrm>
            <a:off x="6096000" y="1730085"/>
            <a:ext cx="5309006" cy="2971094"/>
            <a:chOff x="1063414" y="3864246"/>
            <a:chExt cx="5495334" cy="2719268"/>
          </a:xfrm>
        </p:grpSpPr>
        <p:grpSp>
          <p:nvGrpSpPr>
            <p:cNvPr id="38" name="Group 6">
              <a:extLst>
                <a:ext uri="{FF2B5EF4-FFF2-40B4-BE49-F238E27FC236}">
                  <a16:creationId xmlns:a16="http://schemas.microsoft.com/office/drawing/2014/main" id="{C43A6A79-5E88-4CF4-8BF4-8F38DB15CF69}"/>
                </a:ext>
              </a:extLst>
            </p:cNvPr>
            <p:cNvGrpSpPr>
              <a:grpSpLocks noChangeAspect="1"/>
            </p:cNvGrpSpPr>
            <p:nvPr/>
          </p:nvGrpSpPr>
          <p:grpSpPr>
            <a:xfrm>
              <a:off x="1063414" y="3864246"/>
              <a:ext cx="5495334" cy="2719268"/>
              <a:chOff x="1474040" y="3140969"/>
              <a:chExt cx="6090453" cy="3013752"/>
            </a:xfrm>
          </p:grpSpPr>
          <p:grpSp>
            <p:nvGrpSpPr>
              <p:cNvPr id="40" name="Group 8">
                <a:extLst>
                  <a:ext uri="{FF2B5EF4-FFF2-40B4-BE49-F238E27FC236}">
                    <a16:creationId xmlns:a16="http://schemas.microsoft.com/office/drawing/2014/main" id="{B0712866-101C-4BB4-AFBB-7FE1DCFD0687}"/>
                  </a:ext>
                </a:extLst>
              </p:cNvPr>
              <p:cNvGrpSpPr/>
              <p:nvPr/>
            </p:nvGrpSpPr>
            <p:grpSpPr>
              <a:xfrm>
                <a:off x="1474040" y="3140969"/>
                <a:ext cx="6090453" cy="3013752"/>
                <a:chOff x="1474040" y="3140969"/>
                <a:chExt cx="6090453" cy="3013752"/>
              </a:xfrm>
            </p:grpSpPr>
            <p:cxnSp>
              <p:nvCxnSpPr>
                <p:cNvPr id="42" name="Straight Connector 78">
                  <a:extLst>
                    <a:ext uri="{FF2B5EF4-FFF2-40B4-BE49-F238E27FC236}">
                      <a16:creationId xmlns:a16="http://schemas.microsoft.com/office/drawing/2014/main" id="{13A4DD14-F644-44B2-93A7-E6BD037FE822}"/>
                    </a:ext>
                  </a:extLst>
                </p:cNvPr>
                <p:cNvCxnSpPr/>
                <p:nvPr/>
              </p:nvCxnSpPr>
              <p:spPr>
                <a:xfrm flipV="1">
                  <a:off x="5796136" y="5530320"/>
                  <a:ext cx="875557" cy="1"/>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78">
                  <a:extLst>
                    <a:ext uri="{FF2B5EF4-FFF2-40B4-BE49-F238E27FC236}">
                      <a16:creationId xmlns:a16="http://schemas.microsoft.com/office/drawing/2014/main" id="{6D2108B7-B373-49F8-A1EC-A5E2E9DBDCDE}"/>
                    </a:ext>
                  </a:extLst>
                </p:cNvPr>
                <p:cNvCxnSpPr/>
                <p:nvPr/>
              </p:nvCxnSpPr>
              <p:spPr>
                <a:xfrm>
                  <a:off x="4699048" y="5531279"/>
                  <a:ext cx="835247" cy="4579"/>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E96134F9-5AC2-4C79-9991-193F567308C9}"/>
                    </a:ext>
                  </a:extLst>
                </p:cNvPr>
                <p:cNvSpPr txBox="1"/>
                <p:nvPr/>
              </p:nvSpPr>
              <p:spPr>
                <a:xfrm>
                  <a:off x="2972385" y="5733255"/>
                  <a:ext cx="748822" cy="421464"/>
                </a:xfrm>
                <a:prstGeom prst="rect">
                  <a:avLst/>
                </a:prstGeom>
                <a:noFill/>
              </p:spPr>
              <p:txBody>
                <a:bodyPr wrap="none" rtlCol="0">
                  <a:spAutoFit/>
                </a:bodyPr>
                <a:lstStyle/>
                <a:p>
                  <a:pPr algn="ct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a:t>
                  </a:r>
                  <a:b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proxy</a:t>
                  </a:r>
                </a:p>
              </p:txBody>
            </p:sp>
            <p:pic>
              <p:nvPicPr>
                <p:cNvPr id="45" name="Picture 37">
                  <a:extLst>
                    <a:ext uri="{FF2B5EF4-FFF2-40B4-BE49-F238E27FC236}">
                      <a16:creationId xmlns:a16="http://schemas.microsoft.com/office/drawing/2014/main" id="{9E69D6F1-BF6A-433A-993C-61DD6DC38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3901" y="5373216"/>
                  <a:ext cx="303428" cy="303429"/>
                </a:xfrm>
                <a:prstGeom prst="rect">
                  <a:avLst/>
                </a:prstGeom>
                <a:noFill/>
                <a:ln>
                  <a:noFill/>
                </a:ln>
              </p:spPr>
            </p:pic>
            <p:cxnSp>
              <p:nvCxnSpPr>
                <p:cNvPr id="46" name="Straight Connector 31">
                  <a:extLst>
                    <a:ext uri="{FF2B5EF4-FFF2-40B4-BE49-F238E27FC236}">
                      <a16:creationId xmlns:a16="http://schemas.microsoft.com/office/drawing/2014/main" id="{C6B4942A-092C-46D7-8D6F-24F5DDAC5891}"/>
                    </a:ext>
                  </a:extLst>
                </p:cNvPr>
                <p:cNvCxnSpPr>
                  <a:stCxn id="45" idx="0"/>
                </p:cNvCxnSpPr>
                <p:nvPr/>
              </p:nvCxnSpPr>
              <p:spPr>
                <a:xfrm flipV="1">
                  <a:off x="3335615" y="4024114"/>
                  <a:ext cx="11108" cy="1349102"/>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47" name="Рисунок 51">
                  <a:extLst>
                    <a:ext uri="{FF2B5EF4-FFF2-40B4-BE49-F238E27FC236}">
                      <a16:creationId xmlns:a16="http://schemas.microsoft.com/office/drawing/2014/main" id="{0FF7EC25-ACC4-4640-B61E-2839C19511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9927" y="4989331"/>
                  <a:ext cx="261864" cy="261864"/>
                </a:xfrm>
                <a:prstGeom prst="rect">
                  <a:avLst/>
                </a:prstGeom>
                <a:noFill/>
                <a:ln>
                  <a:noFill/>
                </a:ln>
              </p:spPr>
            </p:pic>
            <p:pic>
              <p:nvPicPr>
                <p:cNvPr id="48" name="Рисунок 52">
                  <a:extLst>
                    <a:ext uri="{FF2B5EF4-FFF2-40B4-BE49-F238E27FC236}">
                      <a16:creationId xmlns:a16="http://schemas.microsoft.com/office/drawing/2014/main" id="{8754C5ED-DF7B-4B0B-85A1-CE17486A68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1493" y="4989331"/>
                  <a:ext cx="261864" cy="261864"/>
                </a:xfrm>
                <a:prstGeom prst="rect">
                  <a:avLst/>
                </a:prstGeom>
                <a:noFill/>
                <a:ln>
                  <a:noFill/>
                </a:ln>
              </p:spPr>
            </p:pic>
            <p:sp>
              <p:nvSpPr>
                <p:cNvPr id="49" name="TextBox 48">
                  <a:extLst>
                    <a:ext uri="{FF2B5EF4-FFF2-40B4-BE49-F238E27FC236}">
                      <a16:creationId xmlns:a16="http://schemas.microsoft.com/office/drawing/2014/main" id="{FECCB4D3-128E-4036-AC49-07FDFF21F18B}"/>
                    </a:ext>
                  </a:extLst>
                </p:cNvPr>
                <p:cNvSpPr txBox="1"/>
                <p:nvPr/>
              </p:nvSpPr>
              <p:spPr>
                <a:xfrm>
                  <a:off x="3362385" y="4552730"/>
                  <a:ext cx="1083511" cy="421464"/>
                </a:xfrm>
                <a:prstGeom prst="rect">
                  <a:avLst/>
                </a:prstGeom>
                <a:noFill/>
              </p:spPr>
              <p:txBody>
                <a:bodyPr wrap="none" rtlCol="0">
                  <a:spAutoFit/>
                </a:bodyPr>
                <a:lstStyle/>
                <a:p>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Data Mover</a:t>
                  </a:r>
                </a:p>
                <a:p>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service</a:t>
                  </a:r>
                </a:p>
              </p:txBody>
            </p:sp>
            <p:sp>
              <p:nvSpPr>
                <p:cNvPr id="50" name="TextBox 49">
                  <a:extLst>
                    <a:ext uri="{FF2B5EF4-FFF2-40B4-BE49-F238E27FC236}">
                      <a16:creationId xmlns:a16="http://schemas.microsoft.com/office/drawing/2014/main" id="{996961E1-F093-4C46-A7BD-1C87FBA15DF4}"/>
                    </a:ext>
                  </a:extLst>
                </p:cNvPr>
                <p:cNvSpPr txBox="1"/>
                <p:nvPr/>
              </p:nvSpPr>
              <p:spPr>
                <a:xfrm>
                  <a:off x="4600708" y="4549104"/>
                  <a:ext cx="1083512" cy="421464"/>
                </a:xfrm>
                <a:prstGeom prst="rect">
                  <a:avLst/>
                </a:prstGeom>
                <a:noFill/>
              </p:spPr>
              <p:txBody>
                <a:bodyPr wrap="none" rtlCol="0">
                  <a:spAutoFit/>
                </a:bodyPr>
                <a:lstStyle/>
                <a:p>
                  <a:pPr algn="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Data Mover</a:t>
                  </a:r>
                </a:p>
                <a:p>
                  <a:pPr algn="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service</a:t>
                  </a:r>
                </a:p>
              </p:txBody>
            </p:sp>
            <p:pic>
              <p:nvPicPr>
                <p:cNvPr id="51" name="Picture 37">
                  <a:extLst>
                    <a:ext uri="{FF2B5EF4-FFF2-40B4-BE49-F238E27FC236}">
                      <a16:creationId xmlns:a16="http://schemas.microsoft.com/office/drawing/2014/main" id="{1DD3589E-CBFA-4C03-BFE2-B36CAD9C41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2507" y="5368766"/>
                  <a:ext cx="303428" cy="303429"/>
                </a:xfrm>
                <a:prstGeom prst="rect">
                  <a:avLst/>
                </a:prstGeom>
                <a:noFill/>
                <a:ln>
                  <a:noFill/>
                </a:ln>
              </p:spPr>
            </p:pic>
            <p:cxnSp>
              <p:nvCxnSpPr>
                <p:cNvPr id="52" name="Straight Connector 31">
                  <a:extLst>
                    <a:ext uri="{FF2B5EF4-FFF2-40B4-BE49-F238E27FC236}">
                      <a16:creationId xmlns:a16="http://schemas.microsoft.com/office/drawing/2014/main" id="{08C1B872-BE2A-4DDE-9E92-73B84D4D9DA8}"/>
                    </a:ext>
                  </a:extLst>
                </p:cNvPr>
                <p:cNvCxnSpPr>
                  <a:stCxn id="51" idx="0"/>
                </p:cNvCxnSpPr>
                <p:nvPr/>
              </p:nvCxnSpPr>
              <p:spPr>
                <a:xfrm flipV="1">
                  <a:off x="5684221" y="4024115"/>
                  <a:ext cx="10857" cy="1344651"/>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87E18AF2-64FD-4469-89FE-7C832F9E7ED2}"/>
                    </a:ext>
                  </a:extLst>
                </p:cNvPr>
                <p:cNvSpPr txBox="1"/>
                <p:nvPr/>
              </p:nvSpPr>
              <p:spPr>
                <a:xfrm>
                  <a:off x="5294220" y="5733257"/>
                  <a:ext cx="748822" cy="421464"/>
                </a:xfrm>
                <a:prstGeom prst="rect">
                  <a:avLst/>
                </a:prstGeom>
                <a:noFill/>
              </p:spPr>
              <p:txBody>
                <a:bodyPr wrap="none" rtlCol="0">
                  <a:spAutoFit/>
                </a:bodyPr>
                <a:lstStyle/>
                <a:p>
                  <a:pPr algn="ct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a:t>
                  </a:r>
                  <a:b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proxy</a:t>
                  </a:r>
                </a:p>
              </p:txBody>
            </p:sp>
            <p:pic>
              <p:nvPicPr>
                <p:cNvPr id="54" name="Picture 29">
                  <a:extLst>
                    <a:ext uri="{FF2B5EF4-FFF2-40B4-BE49-F238E27FC236}">
                      <a16:creationId xmlns:a16="http://schemas.microsoft.com/office/drawing/2014/main" id="{48429B58-B5AF-4387-836F-9A477CF2641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7830" y="3140969"/>
                  <a:ext cx="706617" cy="540353"/>
                </a:xfrm>
                <a:prstGeom prst="rect">
                  <a:avLst/>
                </a:prstGeom>
                <a:noFill/>
                <a:ln>
                  <a:noFill/>
                </a:ln>
              </p:spPr>
            </p:pic>
            <p:cxnSp>
              <p:nvCxnSpPr>
                <p:cNvPr id="55" name="Straight Connector 30">
                  <a:extLst>
                    <a:ext uri="{FF2B5EF4-FFF2-40B4-BE49-F238E27FC236}">
                      <a16:creationId xmlns:a16="http://schemas.microsoft.com/office/drawing/2014/main" id="{C3C86FAB-5D8E-41BA-972E-E720E3BE510B}"/>
                    </a:ext>
                  </a:extLst>
                </p:cNvPr>
                <p:cNvCxnSpPr/>
                <p:nvPr/>
              </p:nvCxnSpPr>
              <p:spPr>
                <a:xfrm flipH="1" flipV="1">
                  <a:off x="1474040" y="4020596"/>
                  <a:ext cx="6090453" cy="2"/>
                </a:xfrm>
                <a:prstGeom prst="line">
                  <a:avLst/>
                </a:prstGeom>
                <a:noFill/>
                <a:ln w="12700">
                  <a:solidFill>
                    <a:srgbClr val="3F96D2"/>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D2178249-D092-4B73-8986-8608972912EB}"/>
                    </a:ext>
                  </a:extLst>
                </p:cNvPr>
                <p:cNvSpPr txBox="1"/>
                <p:nvPr/>
              </p:nvSpPr>
              <p:spPr>
                <a:xfrm>
                  <a:off x="2272096" y="3176532"/>
                  <a:ext cx="1357516" cy="421464"/>
                </a:xfrm>
                <a:prstGeom prst="rect">
                  <a:avLst/>
                </a:prstGeom>
                <a:noFill/>
              </p:spPr>
              <p:txBody>
                <a:bodyPr wrap="none" rtlCol="0">
                  <a:spAutoFit/>
                </a:bodyPr>
                <a:lstStyle/>
                <a:p>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Veeam backup </a:t>
                  </a:r>
                </a:p>
                <a:p>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server</a:t>
                  </a:r>
                </a:p>
              </p:txBody>
            </p:sp>
            <p:cxnSp>
              <p:nvCxnSpPr>
                <p:cNvPr id="57" name="Straight Connector 31">
                  <a:extLst>
                    <a:ext uri="{FF2B5EF4-FFF2-40B4-BE49-F238E27FC236}">
                      <a16:creationId xmlns:a16="http://schemas.microsoft.com/office/drawing/2014/main" id="{6A60ACCB-A4D6-405C-BF17-913D51129477}"/>
                    </a:ext>
                  </a:extLst>
                </p:cNvPr>
                <p:cNvCxnSpPr/>
                <p:nvPr/>
              </p:nvCxnSpPr>
              <p:spPr>
                <a:xfrm flipV="1">
                  <a:off x="6854461" y="4020600"/>
                  <a:ext cx="1" cy="1527696"/>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31">
                  <a:extLst>
                    <a:ext uri="{FF2B5EF4-FFF2-40B4-BE49-F238E27FC236}">
                      <a16:creationId xmlns:a16="http://schemas.microsoft.com/office/drawing/2014/main" id="{84DB2BC8-F1A4-4543-8BB7-4D8077C4571F}"/>
                    </a:ext>
                  </a:extLst>
                </p:cNvPr>
                <p:cNvCxnSpPr>
                  <a:stCxn id="54" idx="2"/>
                </p:cNvCxnSpPr>
                <p:nvPr/>
              </p:nvCxnSpPr>
              <p:spPr>
                <a:xfrm>
                  <a:off x="1941140" y="3681322"/>
                  <a:ext cx="2509" cy="335673"/>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730D1212-3131-43AB-B6B5-A3F92417C795}"/>
                    </a:ext>
                  </a:extLst>
                </p:cNvPr>
                <p:cNvSpPr txBox="1"/>
                <p:nvPr/>
              </p:nvSpPr>
              <p:spPr>
                <a:xfrm>
                  <a:off x="6373895" y="5733255"/>
                  <a:ext cx="962141" cy="421464"/>
                </a:xfrm>
                <a:prstGeom prst="rect">
                  <a:avLst/>
                </a:prstGeom>
                <a:noFill/>
              </p:spPr>
              <p:txBody>
                <a:bodyPr wrap="none" rtlCol="0">
                  <a:spAutoFit/>
                </a:bodyPr>
                <a:lstStyle/>
                <a:p>
                  <a:pPr algn="ct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a:t>
                  </a:r>
                  <a:b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repository</a:t>
                  </a:r>
                </a:p>
              </p:txBody>
            </p:sp>
            <p:cxnSp>
              <p:nvCxnSpPr>
                <p:cNvPr id="60" name="Straight Connector 31">
                  <a:extLst>
                    <a:ext uri="{FF2B5EF4-FFF2-40B4-BE49-F238E27FC236}">
                      <a16:creationId xmlns:a16="http://schemas.microsoft.com/office/drawing/2014/main" id="{7C82162F-3F0E-4F81-AE8D-6EB8D9275F61}"/>
                    </a:ext>
                  </a:extLst>
                </p:cNvPr>
                <p:cNvCxnSpPr/>
                <p:nvPr/>
              </p:nvCxnSpPr>
              <p:spPr>
                <a:xfrm flipH="1" flipV="1">
                  <a:off x="2272096" y="4020598"/>
                  <a:ext cx="5166" cy="632537"/>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61" name="TextBox 60">
                  <a:extLst>
                    <a:ext uri="{FF2B5EF4-FFF2-40B4-BE49-F238E27FC236}">
                      <a16:creationId xmlns:a16="http://schemas.microsoft.com/office/drawing/2014/main" id="{E79760F4-4EA0-4516-8679-8A0AB2067558}"/>
                    </a:ext>
                  </a:extLst>
                </p:cNvPr>
                <p:cNvSpPr txBox="1"/>
                <p:nvPr/>
              </p:nvSpPr>
              <p:spPr>
                <a:xfrm>
                  <a:off x="1961356" y="5733255"/>
                  <a:ext cx="710204" cy="421464"/>
                </a:xfrm>
                <a:prstGeom prst="rect">
                  <a:avLst/>
                </a:prstGeom>
                <a:noFill/>
              </p:spPr>
              <p:txBody>
                <a:bodyPr wrap="none" rtlCol="0">
                  <a:spAutoFit/>
                </a:bodyPr>
                <a:lstStyle/>
                <a:p>
                  <a:pPr algn="ct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Source</a:t>
                  </a:r>
                  <a:b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host</a:t>
                  </a:r>
                </a:p>
              </p:txBody>
            </p:sp>
            <p:pic>
              <p:nvPicPr>
                <p:cNvPr id="62" name="Picture 38">
                  <a:extLst>
                    <a:ext uri="{FF2B5EF4-FFF2-40B4-BE49-F238E27FC236}">
                      <a16:creationId xmlns:a16="http://schemas.microsoft.com/office/drawing/2014/main" id="{B6AD35D6-05F3-4F49-90E3-3ECC8FEAF3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1567" y="5301206"/>
                  <a:ext cx="478006" cy="407342"/>
                </a:xfrm>
                <a:prstGeom prst="rect">
                  <a:avLst/>
                </a:prstGeom>
                <a:noFill/>
                <a:ln>
                  <a:noFill/>
                </a:ln>
              </p:spPr>
            </p:pic>
            <p:pic>
              <p:nvPicPr>
                <p:cNvPr id="63" name="Picture 6">
                  <a:extLst>
                    <a:ext uri="{FF2B5EF4-FFF2-40B4-BE49-F238E27FC236}">
                      <a16:creationId xmlns:a16="http://schemas.microsoft.com/office/drawing/2014/main" id="{80F3BC9B-1213-4011-8E69-95C0816A71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06615" y="5284265"/>
                  <a:ext cx="594389" cy="415656"/>
                </a:xfrm>
                <a:prstGeom prst="rect">
                  <a:avLst/>
                </a:prstGeom>
                <a:noFill/>
                <a:ln>
                  <a:noFill/>
                </a:ln>
              </p:spPr>
            </p:pic>
            <p:sp>
              <p:nvSpPr>
                <p:cNvPr id="64" name="TextBox 63">
                  <a:extLst>
                    <a:ext uri="{FF2B5EF4-FFF2-40B4-BE49-F238E27FC236}">
                      <a16:creationId xmlns:a16="http://schemas.microsoft.com/office/drawing/2014/main" id="{24701F7A-DE77-483D-9298-E76602D96A27}"/>
                    </a:ext>
                  </a:extLst>
                </p:cNvPr>
                <p:cNvSpPr txBox="1"/>
                <p:nvPr/>
              </p:nvSpPr>
              <p:spPr>
                <a:xfrm>
                  <a:off x="4109036" y="5378466"/>
                  <a:ext cx="599867" cy="257562"/>
                </a:xfrm>
                <a:prstGeom prst="rect">
                  <a:avLst/>
                </a:prstGeom>
                <a:noFill/>
              </p:spPr>
              <p:txBody>
                <a:bodyPr wrap="none" rtlCol="0">
                  <a:spAutoFit/>
                </a:bodyPr>
                <a:lstStyle/>
                <a:p>
                  <a:pPr algn="ctr"/>
                  <a:r>
                    <a:rPr lang="en-US" sz="105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WAN</a:t>
                  </a:r>
                </a:p>
              </p:txBody>
            </p:sp>
            <p:cxnSp>
              <p:nvCxnSpPr>
                <p:cNvPr id="65" name="Straight Connector 78">
                  <a:extLst>
                    <a:ext uri="{FF2B5EF4-FFF2-40B4-BE49-F238E27FC236}">
                      <a16:creationId xmlns:a16="http://schemas.microsoft.com/office/drawing/2014/main" id="{B1EC94C2-64C5-4079-9309-1E7633232BC0}"/>
                    </a:ext>
                  </a:extLst>
                </p:cNvPr>
                <p:cNvCxnSpPr/>
                <p:nvPr/>
              </p:nvCxnSpPr>
              <p:spPr>
                <a:xfrm flipV="1">
                  <a:off x="2628680" y="5527729"/>
                  <a:ext cx="556118" cy="3563"/>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grpSp>
          <p:cxnSp>
            <p:nvCxnSpPr>
              <p:cNvPr id="41" name="Straight Connector 78">
                <a:extLst>
                  <a:ext uri="{FF2B5EF4-FFF2-40B4-BE49-F238E27FC236}">
                    <a16:creationId xmlns:a16="http://schemas.microsoft.com/office/drawing/2014/main" id="{D5CF3EBC-67D3-41BE-90A4-8F6BB9CBF99C}"/>
                  </a:ext>
                </a:extLst>
              </p:cNvPr>
              <p:cNvCxnSpPr/>
              <p:nvPr/>
            </p:nvCxnSpPr>
            <p:spPr>
              <a:xfrm>
                <a:off x="3491880" y="5528293"/>
                <a:ext cx="652959" cy="0"/>
              </a:xfrm>
              <a:prstGeom prst="line">
                <a:avLst/>
              </a:prstGeom>
              <a:noFill/>
              <a:ln w="12700">
                <a:solidFill>
                  <a:schemeClr val="bg1">
                    <a:lumMod val="50000"/>
                  </a:schemeClr>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39" name="Content Placeholder 2">
              <a:extLst>
                <a:ext uri="{FF2B5EF4-FFF2-40B4-BE49-F238E27FC236}">
                  <a16:creationId xmlns:a16="http://schemas.microsoft.com/office/drawing/2014/main" id="{A69BD032-2C1E-4128-B352-A164F5F95E77}"/>
                </a:ext>
              </a:extLst>
            </p:cNvPr>
            <p:cNvPicPr>
              <a:picLocks noChangeAspect="1"/>
            </p:cNvPicPr>
            <p:nvPr/>
          </p:nvPicPr>
          <p:blipFill rotWithShape="1">
            <a:blip r:embed="rId8">
              <a:extLst>
                <a:ext uri="{28A0092B-C50C-407E-A947-70E740481C1C}">
                  <a14:useLocalDpi xmlns:a14="http://schemas.microsoft.com/office/drawing/2010/main" val="0"/>
                </a:ext>
              </a:extLst>
            </a:blip>
            <a:srcRect t="20464"/>
            <a:stretch/>
          </p:blipFill>
          <p:spPr>
            <a:xfrm>
              <a:off x="1327944" y="5224626"/>
              <a:ext cx="909433" cy="885600"/>
            </a:xfrm>
            <a:prstGeom prst="rect">
              <a:avLst/>
            </a:prstGeom>
          </p:spPr>
        </p:pic>
      </p:grpSp>
    </p:spTree>
    <p:extLst>
      <p:ext uri="{BB962C8B-B14F-4D97-AF65-F5344CB8AC3E}">
        <p14:creationId xmlns:p14="http://schemas.microsoft.com/office/powerpoint/2010/main" val="1580533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375" y="1730389"/>
            <a:ext cx="4672558" cy="3573132"/>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541" y="1730388"/>
            <a:ext cx="4663931" cy="3573132"/>
          </a:xfrm>
          <a:prstGeom prst="rect">
            <a:avLst/>
          </a:prstGeom>
        </p:spPr>
      </p:pic>
      <p:sp>
        <p:nvSpPr>
          <p:cNvPr id="6" name="TextBox 5"/>
          <p:cNvSpPr txBox="1"/>
          <p:nvPr/>
        </p:nvSpPr>
        <p:spPr>
          <a:xfrm>
            <a:off x="429768" y="5303520"/>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Disk </a:t>
            </a:r>
            <a:r>
              <a:rPr lang="ko-KR" altLang="en-US" sz="1100" b="1" dirty="0">
                <a:solidFill>
                  <a:schemeClr val="tx1">
                    <a:lumMod val="85000"/>
                    <a:lumOff val="15000"/>
                  </a:schemeClr>
                </a:solidFill>
                <a:latin typeface="HP Simplified" pitchFamily="34" charset="0"/>
                <a:cs typeface="HP Simplified" pitchFamily="34" charset="0"/>
              </a:rPr>
              <a:t>에서 </a:t>
            </a:r>
            <a:r>
              <a:rPr lang="en-US" altLang="ko-KR" sz="1100" b="1" dirty="0">
                <a:solidFill>
                  <a:schemeClr val="tx1">
                    <a:lumMod val="85000"/>
                    <a:lumOff val="15000"/>
                  </a:schemeClr>
                </a:solidFill>
                <a:latin typeface="HP Simplified" pitchFamily="34" charset="0"/>
                <a:cs typeface="HP Simplified" pitchFamily="34" charset="0"/>
              </a:rPr>
              <a:t>Restore </a:t>
            </a:r>
            <a:r>
              <a:rPr lang="ko-KR" altLang="en-US" sz="1100" b="1" dirty="0">
                <a:solidFill>
                  <a:schemeClr val="tx1">
                    <a:lumMod val="85000"/>
                    <a:lumOff val="15000"/>
                  </a:schemeClr>
                </a:solidFill>
                <a:latin typeface="HP Simplified" pitchFamily="34" charset="0"/>
                <a:cs typeface="HP Simplified" pitchFamily="34" charset="0"/>
              </a:rPr>
              <a:t>대상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선택</a:t>
            </a:r>
          </a:p>
        </p:txBody>
      </p:sp>
    </p:spTree>
    <p:extLst>
      <p:ext uri="{BB962C8B-B14F-4D97-AF65-F5344CB8AC3E}">
        <p14:creationId xmlns:p14="http://schemas.microsoft.com/office/powerpoint/2010/main" val="4090398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696" y="1733462"/>
            <a:ext cx="4800847" cy="3416476"/>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20762"/>
            <a:ext cx="4800847" cy="3429176"/>
          </a:xfrm>
          <a:prstGeom prst="rect">
            <a:avLst/>
          </a:prstGeom>
        </p:spPr>
      </p:pic>
      <p:sp>
        <p:nvSpPr>
          <p:cNvPr id="7" name="TextBox 6"/>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복구 시점 선택</a:t>
            </a:r>
          </a:p>
        </p:txBody>
      </p:sp>
    </p:spTree>
    <p:extLst>
      <p:ext uri="{BB962C8B-B14F-4D97-AF65-F5344CB8AC3E}">
        <p14:creationId xmlns:p14="http://schemas.microsoft.com/office/powerpoint/2010/main" val="914720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9" y="1725778"/>
            <a:ext cx="5014625" cy="3424160"/>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9" y="1720761"/>
            <a:ext cx="4599431" cy="3429177"/>
          </a:xfrm>
          <a:prstGeom prst="rect">
            <a:avLst/>
          </a:prstGeom>
        </p:spPr>
      </p:pic>
      <p:sp>
        <p:nvSpPr>
          <p:cNvPr id="6" name="TextBox 5"/>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복구 대상 파일 선택</a:t>
            </a:r>
          </a:p>
        </p:txBody>
      </p:sp>
      <p:sp>
        <p:nvSpPr>
          <p:cNvPr id="7" name="폭발 1 6"/>
          <p:cNvSpPr/>
          <p:nvPr/>
        </p:nvSpPr>
        <p:spPr>
          <a:xfrm>
            <a:off x="8098744" y="3148932"/>
            <a:ext cx="1795693" cy="672692"/>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t>원본 서버 </a:t>
            </a:r>
            <a:r>
              <a:rPr lang="ko-KR" altLang="en-US" sz="1000" dirty="0" err="1"/>
              <a:t>복구대상</a:t>
            </a:r>
            <a:r>
              <a:rPr lang="ko-KR" altLang="en-US" sz="1000" dirty="0"/>
              <a:t> 파일</a:t>
            </a:r>
          </a:p>
        </p:txBody>
      </p:sp>
    </p:spTree>
    <p:extLst>
      <p:ext uri="{BB962C8B-B14F-4D97-AF65-F5344CB8AC3E}">
        <p14:creationId xmlns:p14="http://schemas.microsoft.com/office/powerpoint/2010/main" val="864446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087" y="1762764"/>
            <a:ext cx="4880817" cy="3286450"/>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9" y="1762764"/>
            <a:ext cx="4882896" cy="3286450"/>
          </a:xfrm>
          <a:prstGeom prst="rect">
            <a:avLst/>
          </a:prstGeom>
        </p:spPr>
      </p:pic>
      <p:sp>
        <p:nvSpPr>
          <p:cNvPr id="7" name="TextBox 6"/>
          <p:cNvSpPr txBox="1"/>
          <p:nvPr/>
        </p:nvSpPr>
        <p:spPr>
          <a:xfrm>
            <a:off x="429768" y="5304783"/>
            <a:ext cx="5163838" cy="65146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Restore Overwrite – </a:t>
            </a:r>
            <a:r>
              <a:rPr lang="ko-KR" altLang="en-US" sz="1100" b="1" dirty="0">
                <a:solidFill>
                  <a:schemeClr val="tx1">
                    <a:lumMod val="85000"/>
                    <a:lumOff val="15000"/>
                  </a:schemeClr>
                </a:solidFill>
                <a:latin typeface="HP Simplified" pitchFamily="34" charset="0"/>
                <a:cs typeface="HP Simplified" pitchFamily="34" charset="0"/>
              </a:rPr>
              <a:t>덮어쓰기</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 Restore keep – </a:t>
            </a:r>
            <a:r>
              <a:rPr lang="ko-KR" altLang="en-US" sz="1100" b="1" dirty="0">
                <a:solidFill>
                  <a:schemeClr val="tx1">
                    <a:lumMod val="85000"/>
                    <a:lumOff val="15000"/>
                  </a:schemeClr>
                </a:solidFill>
                <a:latin typeface="HP Simplified" pitchFamily="34" charset="0"/>
                <a:cs typeface="HP Simplified" pitchFamily="34" charset="0"/>
              </a:rPr>
              <a:t>복구 대상 파일 보호</a:t>
            </a:r>
            <a:r>
              <a:rPr lang="en-US" altLang="ko-KR" sz="1100" b="1" dirty="0">
                <a:solidFill>
                  <a:schemeClr val="tx1">
                    <a:lumMod val="85000"/>
                    <a:lumOff val="15000"/>
                  </a:schemeClr>
                </a:solidFill>
                <a:latin typeface="HP Simplified" pitchFamily="34" charset="0"/>
                <a:cs typeface="HP Simplified" pitchFamily="34" charset="0"/>
              </a:rPr>
              <a:t>, </a:t>
            </a:r>
            <a:r>
              <a:rPr lang="ko-KR" altLang="en-US" sz="1100" b="1" dirty="0">
                <a:solidFill>
                  <a:schemeClr val="tx1">
                    <a:lumMod val="85000"/>
                    <a:lumOff val="15000"/>
                  </a:schemeClr>
                </a:solidFill>
                <a:latin typeface="HP Simplified" pitchFamily="34" charset="0"/>
                <a:cs typeface="HP Simplified" pitchFamily="34" charset="0"/>
              </a:rPr>
              <a:t> 복구는   </a:t>
            </a:r>
            <a:r>
              <a:rPr lang="en-US" altLang="ko-KR" sz="1100" b="1" dirty="0">
                <a:solidFill>
                  <a:schemeClr val="tx1">
                    <a:lumMod val="85000"/>
                    <a:lumOff val="15000"/>
                  </a:schemeClr>
                </a:solidFill>
                <a:latin typeface="HP Simplified" pitchFamily="34" charset="0"/>
                <a:cs typeface="HP Simplified" pitchFamily="34" charset="0"/>
              </a:rPr>
              <a:t>Restore_</a:t>
            </a:r>
            <a:r>
              <a:rPr lang="ko-KR" altLang="en-US" sz="1100" b="1" dirty="0">
                <a:solidFill>
                  <a:schemeClr val="tx1">
                    <a:lumMod val="85000"/>
                    <a:lumOff val="15000"/>
                  </a:schemeClr>
                </a:solidFill>
                <a:latin typeface="HP Simplified" pitchFamily="34" charset="0"/>
                <a:cs typeface="HP Simplified" pitchFamily="34" charset="0"/>
              </a:rPr>
              <a:t>파일 이름으로 복구됨</a:t>
            </a:r>
          </a:p>
        </p:txBody>
      </p:sp>
    </p:spTree>
    <p:extLst>
      <p:ext uri="{BB962C8B-B14F-4D97-AF65-F5344CB8AC3E}">
        <p14:creationId xmlns:p14="http://schemas.microsoft.com/office/powerpoint/2010/main" val="274651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File level</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078" y="2296229"/>
            <a:ext cx="4781796" cy="2228965"/>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930669"/>
            <a:ext cx="4992414" cy="3276434"/>
          </a:xfrm>
          <a:prstGeom prst="rect">
            <a:avLst/>
          </a:prstGeom>
        </p:spPr>
      </p:pic>
      <p:sp>
        <p:nvSpPr>
          <p:cNvPr id="6" name="폭발 1 5"/>
          <p:cNvSpPr/>
          <p:nvPr/>
        </p:nvSpPr>
        <p:spPr>
          <a:xfrm>
            <a:off x="8205949" y="3802674"/>
            <a:ext cx="1795693" cy="672692"/>
          </a:xfrm>
          <a:prstGeom prst="irregularSeal1">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ko-KR" altLang="en-US" sz="1000" dirty="0"/>
              <a:t>원본 서버 복구 완료</a:t>
            </a:r>
          </a:p>
        </p:txBody>
      </p:sp>
    </p:spTree>
    <p:extLst>
      <p:ext uri="{BB962C8B-B14F-4D97-AF65-F5344CB8AC3E}">
        <p14:creationId xmlns:p14="http://schemas.microsoft.com/office/powerpoint/2010/main" val="660394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872432"/>
            <a:ext cx="4992414" cy="3280820"/>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2078" y="1798254"/>
            <a:ext cx="4788146" cy="3429176"/>
          </a:xfrm>
          <a:prstGeom prst="rect">
            <a:avLst/>
          </a:prstGeom>
        </p:spPr>
      </p:pic>
      <p:sp>
        <p:nvSpPr>
          <p:cNvPr id="9" name="직사각형 8"/>
          <p:cNvSpPr/>
          <p:nvPr/>
        </p:nvSpPr>
        <p:spPr>
          <a:xfrm>
            <a:off x="2843783" y="3236976"/>
            <a:ext cx="950977" cy="146304"/>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전체 복구</a:t>
            </a:r>
          </a:p>
        </p:txBody>
      </p:sp>
    </p:spTree>
    <p:extLst>
      <p:ext uri="{BB962C8B-B14F-4D97-AF65-F5344CB8AC3E}">
        <p14:creationId xmlns:p14="http://schemas.microsoft.com/office/powerpoint/2010/main" val="1314839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798254"/>
            <a:ext cx="4794496" cy="342917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3767" y="1798254"/>
            <a:ext cx="4788146" cy="3429176"/>
          </a:xfrm>
          <a:prstGeom prst="rect">
            <a:avLst/>
          </a:prstGeom>
        </p:spPr>
      </p:pic>
      <p:sp>
        <p:nvSpPr>
          <p:cNvPr id="8" name="TextBox 7"/>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복구 대상</a:t>
            </a:r>
            <a:r>
              <a:rPr lang="en-US" altLang="ko-KR" sz="1100" b="1" dirty="0">
                <a:solidFill>
                  <a:schemeClr val="tx1">
                    <a:lumMod val="85000"/>
                    <a:lumOff val="15000"/>
                  </a:schemeClr>
                </a:solidFill>
                <a:latin typeface="HP Simplified" pitchFamily="34" charset="0"/>
                <a:cs typeface="HP Simplified" pitchFamily="34" charset="0"/>
              </a:rPr>
              <a:t>(HOST </a:t>
            </a:r>
            <a:r>
              <a:rPr lang="ko-KR" altLang="en-US" sz="1100" b="1" dirty="0">
                <a:solidFill>
                  <a:schemeClr val="tx1">
                    <a:lumMod val="85000"/>
                    <a:lumOff val="15000"/>
                  </a:schemeClr>
                </a:solidFill>
                <a:latin typeface="HP Simplified" pitchFamily="34" charset="0"/>
                <a:cs typeface="HP Simplified" pitchFamily="34" charset="0"/>
              </a:rPr>
              <a:t>선택</a:t>
            </a:r>
            <a:r>
              <a:rPr lang="en-US" altLang="ko-KR" sz="1100" b="1" dirty="0">
                <a:solidFill>
                  <a:schemeClr val="tx1">
                    <a:lumMod val="85000"/>
                    <a:lumOff val="15000"/>
                  </a:schemeClr>
                </a:solidFill>
                <a:latin typeface="HP Simplified" pitchFamily="34" charset="0"/>
                <a:cs typeface="HP Simplified" pitchFamily="34" charset="0"/>
              </a:rPr>
              <a:t>) – original,  different host</a:t>
            </a:r>
            <a:endParaRPr lang="ko-KR" altLang="en-US" sz="1100" b="1" dirty="0">
              <a:solidFill>
                <a:schemeClr val="tx1">
                  <a:lumMod val="85000"/>
                  <a:lumOff val="15000"/>
                </a:schemeClr>
              </a:solidFill>
              <a:latin typeface="HP Simplified" pitchFamily="34" charset="0"/>
              <a:cs typeface="HP Simplified" pitchFamily="34" charset="0"/>
            </a:endParaRPr>
          </a:p>
        </p:txBody>
      </p:sp>
    </p:spTree>
    <p:extLst>
      <p:ext uri="{BB962C8B-B14F-4D97-AF65-F5344CB8AC3E}">
        <p14:creationId xmlns:p14="http://schemas.microsoft.com/office/powerpoint/2010/main" val="120548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634" y="1730288"/>
            <a:ext cx="4813547" cy="3422826"/>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7587"/>
            <a:ext cx="4813547" cy="3435527"/>
          </a:xfrm>
          <a:prstGeom prst="rect">
            <a:avLst/>
          </a:prstGeom>
        </p:spPr>
      </p:pic>
    </p:spTree>
    <p:extLst>
      <p:ext uri="{BB962C8B-B14F-4D97-AF65-F5344CB8AC3E}">
        <p14:creationId xmlns:p14="http://schemas.microsoft.com/office/powerpoint/2010/main" val="2209138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241" y="1717587"/>
            <a:ext cx="4807197" cy="342282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7587"/>
            <a:ext cx="4813547" cy="3422826"/>
          </a:xfrm>
          <a:prstGeom prst="rect">
            <a:avLst/>
          </a:prstGeom>
        </p:spPr>
      </p:pic>
      <p:sp>
        <p:nvSpPr>
          <p:cNvPr id="8" name="TextBox 7"/>
          <p:cNvSpPr txBox="1"/>
          <p:nvPr/>
        </p:nvSpPr>
        <p:spPr>
          <a:xfrm>
            <a:off x="429768"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이름</a:t>
            </a:r>
            <a:r>
              <a:rPr lang="en-US" altLang="ko-KR" sz="1100" b="1" dirty="0">
                <a:solidFill>
                  <a:schemeClr val="tx1">
                    <a:lumMod val="85000"/>
                    <a:lumOff val="15000"/>
                  </a:schemeClr>
                </a:solidFill>
                <a:latin typeface="HP Simplified" pitchFamily="34" charset="0"/>
                <a:cs typeface="HP Simplified" pitchFamily="34" charset="0"/>
              </a:rPr>
              <a:t> </a:t>
            </a:r>
            <a:r>
              <a:rPr lang="ko-KR" altLang="en-US" sz="1100" b="1" dirty="0">
                <a:solidFill>
                  <a:schemeClr val="tx1">
                    <a:lumMod val="85000"/>
                    <a:lumOff val="15000"/>
                  </a:schemeClr>
                </a:solidFill>
                <a:latin typeface="HP Simplified" pitchFamily="34" charset="0"/>
                <a:cs typeface="HP Simplified" pitchFamily="34" charset="0"/>
              </a:rPr>
              <a:t>변경</a:t>
            </a:r>
          </a:p>
        </p:txBody>
      </p:sp>
      <p:sp>
        <p:nvSpPr>
          <p:cNvPr id="9" name="TextBox 8"/>
          <p:cNvSpPr txBox="1"/>
          <p:nvPr/>
        </p:nvSpPr>
        <p:spPr>
          <a:xfrm>
            <a:off x="6984241" y="530478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네트워크 선택</a:t>
            </a:r>
          </a:p>
        </p:txBody>
      </p:sp>
    </p:spTree>
    <p:extLst>
      <p:ext uri="{BB962C8B-B14F-4D97-AF65-F5344CB8AC3E}">
        <p14:creationId xmlns:p14="http://schemas.microsoft.com/office/powerpoint/2010/main" val="2782645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953" y="1708062"/>
            <a:ext cx="4807197" cy="3429176"/>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20762"/>
            <a:ext cx="4781796" cy="3416476"/>
          </a:xfrm>
          <a:prstGeom prst="rect">
            <a:avLst/>
          </a:prstGeom>
        </p:spPr>
      </p:pic>
    </p:spTree>
    <p:extLst>
      <p:ext uri="{BB962C8B-B14F-4D97-AF65-F5344CB8AC3E}">
        <p14:creationId xmlns:p14="http://schemas.microsoft.com/office/powerpoint/2010/main" val="360490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EDF5FBC-7EC2-41EE-971F-E7BF5F6A486E}"/>
              </a:ext>
            </a:extLst>
          </p:cNvPr>
          <p:cNvSpPr>
            <a:spLocks noGrp="1"/>
          </p:cNvSpPr>
          <p:nvPr>
            <p:ph type="title"/>
          </p:nvPr>
        </p:nvSpPr>
        <p:spPr/>
        <p:txBody>
          <a:bodyPr vert="horz" lIns="0" tIns="0" rIns="0" bIns="0" rtlCol="0" anchor="ctr" anchorCtr="0">
            <a:noAutofit/>
          </a:bodyPr>
          <a:lstStyle/>
          <a:p>
            <a:r>
              <a:rPr lang="en-US" altLang="ko-KR" sz="2600" b="1" dirty="0">
                <a:solidFill>
                  <a:srgbClr val="002060"/>
                </a:solidFill>
              </a:rPr>
              <a:t>Transport Modes</a:t>
            </a:r>
            <a:endParaRPr lang="ko-KR" altLang="en-US" sz="2600" b="1" dirty="0">
              <a:solidFill>
                <a:srgbClr val="002060"/>
              </a:solidFill>
            </a:endParaRPr>
          </a:p>
        </p:txBody>
      </p:sp>
      <p:sp>
        <p:nvSpPr>
          <p:cNvPr id="3" name="슬라이드 번호 개체 틀 2">
            <a:extLst>
              <a:ext uri="{FF2B5EF4-FFF2-40B4-BE49-F238E27FC236}">
                <a16:creationId xmlns:a16="http://schemas.microsoft.com/office/drawing/2014/main" id="{48E9AED2-821E-4DC4-9515-C238C8BA3F02}"/>
              </a:ext>
            </a:extLst>
          </p:cNvPr>
          <p:cNvSpPr>
            <a:spLocks noGrp="1"/>
          </p:cNvSpPr>
          <p:nvPr>
            <p:ph type="sldNum" sz="quarter" idx="10"/>
          </p:nvPr>
        </p:nvSpPr>
        <p:spPr/>
        <p:txBody>
          <a:bodyPr/>
          <a:lstStyle/>
          <a:p>
            <a:fld id="{35E10A36-61A7-43CA-9030-8C625AA7898D}" type="slidenum">
              <a:rPr lang="ko-KR" altLang="en-US" smtClean="0"/>
              <a:pPr/>
              <a:t>5</a:t>
            </a:fld>
            <a:endParaRPr lang="ko-KR" altLang="en-US" dirty="0"/>
          </a:p>
        </p:txBody>
      </p:sp>
      <p:sp>
        <p:nvSpPr>
          <p:cNvPr id="5" name="Rectangle 7">
            <a:extLst>
              <a:ext uri="{FF2B5EF4-FFF2-40B4-BE49-F238E27FC236}">
                <a16:creationId xmlns:a16="http://schemas.microsoft.com/office/drawing/2014/main" id="{ECA904DC-B096-4648-BC27-3EAA1455538B}"/>
              </a:ext>
            </a:extLst>
          </p:cNvPr>
          <p:cNvSpPr/>
          <p:nvPr/>
        </p:nvSpPr>
        <p:spPr bwMode="auto">
          <a:xfrm>
            <a:off x="389436" y="2350799"/>
            <a:ext cx="5807178" cy="2150180"/>
          </a:xfrm>
          <a:prstGeom prst="rect">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74" fontAlgn="base">
              <a:spcBef>
                <a:spcPct val="0"/>
              </a:spcBef>
              <a:spcAft>
                <a:spcPct val="0"/>
              </a:spcAft>
            </a:pPr>
            <a:endParaRPr lang="en-US" sz="1013" spc="-38"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 name="Content Placeholder 2">
            <a:extLst>
              <a:ext uri="{FF2B5EF4-FFF2-40B4-BE49-F238E27FC236}">
                <a16:creationId xmlns:a16="http://schemas.microsoft.com/office/drawing/2014/main" id="{2F1B6806-EC4A-42AA-835B-C83EDD9C99C0}"/>
              </a:ext>
            </a:extLst>
          </p:cNvPr>
          <p:cNvSpPr txBox="1">
            <a:spLocks/>
          </p:cNvSpPr>
          <p:nvPr/>
        </p:nvSpPr>
        <p:spPr bwMode="black">
          <a:xfrm>
            <a:off x="389436" y="955050"/>
            <a:ext cx="11506642" cy="1516157"/>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panose="020B0604020202020204" pitchFamily="34" charset="0"/>
              <a:buNone/>
              <a:tabLst/>
              <a:defRPr sz="1800" b="1" i="0" kern="1200" baseline="0">
                <a:solidFill>
                  <a:schemeClr val="tx1"/>
                </a:solidFill>
                <a:latin typeface="맑은 고딕" panose="020B0503020000020004" pitchFamily="50" charset="-127"/>
                <a:ea typeface="+mn-ea"/>
                <a:cs typeface="Arial" panose="020B0604020202020204" pitchFamily="34" charset="0"/>
              </a:defRPr>
            </a:lvl1pPr>
            <a:lvl2pPr marL="371475" indent="0" algn="l" defTabSz="430213" rtl="0" eaLnBrk="1" latinLnBrk="0" hangingPunct="1">
              <a:lnSpc>
                <a:spcPct val="100000"/>
              </a:lnSpc>
              <a:spcBef>
                <a:spcPts val="0"/>
              </a:spcBef>
              <a:spcAft>
                <a:spcPts val="400"/>
              </a:spcAft>
              <a:buSzPct val="100000"/>
              <a:buFont typeface="Lucida Grande"/>
              <a:buNone/>
              <a:tabLst/>
              <a:defRPr sz="1600" b="1" i="0" kern="1200" baseline="0">
                <a:solidFill>
                  <a:schemeClr val="tx1"/>
                </a:solidFill>
                <a:latin typeface="+mn-lt"/>
                <a:ea typeface="+mn-ea"/>
                <a:cs typeface="맑은 고딕" panose="020B0503020000020004" pitchFamily="50" charset="-127"/>
              </a:defRPr>
            </a:lvl2pPr>
            <a:lvl3pPr marL="742950" indent="0" algn="l" defTabSz="457200" rtl="0" eaLnBrk="1" latinLnBrk="0" hangingPunct="1">
              <a:lnSpc>
                <a:spcPct val="100000"/>
              </a:lnSpc>
              <a:spcBef>
                <a:spcPts val="0"/>
              </a:spcBef>
              <a:spcAft>
                <a:spcPts val="400"/>
              </a:spcAft>
              <a:buFont typeface="HP Simplified" pitchFamily="34" charset="0"/>
              <a:buNone/>
              <a:tabLst/>
              <a:defRPr sz="1400" b="1" i="0" kern="1200" baseline="0">
                <a:solidFill>
                  <a:schemeClr val="tx1"/>
                </a:solidFill>
                <a:latin typeface="+mn-lt"/>
                <a:ea typeface="+mn-ea"/>
                <a:cs typeface="맑은 고딕" panose="020B0503020000020004" pitchFamily="50" charset="-127"/>
              </a:defRPr>
            </a:lvl3pPr>
            <a:lvl4pPr marL="1114425" indent="0" algn="l" defTabSz="457200" rtl="0" eaLnBrk="1" latinLnBrk="0" hangingPunct="1">
              <a:lnSpc>
                <a:spcPct val="100000"/>
              </a:lnSpc>
              <a:spcBef>
                <a:spcPts val="0"/>
              </a:spcBef>
              <a:spcAft>
                <a:spcPts val="400"/>
              </a:spcAft>
              <a:buSzPct val="80000"/>
              <a:buFont typeface="HP Simplified" pitchFamily="34" charset="0"/>
              <a:buNone/>
              <a:tabLst/>
              <a:defRPr lang="en-US" sz="1200" b="1" i="0" kern="1200" baseline="0" noProof="0">
                <a:solidFill>
                  <a:schemeClr val="tx1"/>
                </a:solidFill>
                <a:latin typeface="+mn-lt"/>
                <a:ea typeface="+mn-ea"/>
                <a:cs typeface="+mn-cs"/>
              </a:defRPr>
            </a:lvl4pPr>
            <a:lvl5pPr marL="880110" indent="-285750" algn="l" defTabSz="457200" rtl="0" eaLnBrk="1" latinLnBrk="0" hangingPunct="1">
              <a:lnSpc>
                <a:spcPct val="100000"/>
              </a:lnSpc>
              <a:spcBef>
                <a:spcPts val="0"/>
              </a:spcBef>
              <a:spcAft>
                <a:spcPts val="400"/>
              </a:spcAft>
              <a:buFont typeface="맑은 고딕" panose="020B0503020000020004" pitchFamily="50" charset="-127"/>
              <a:buChar char="-"/>
              <a:tabLst/>
              <a:defRPr sz="1400" b="1" i="0" kern="1200" baseline="0">
                <a:solidFill>
                  <a:schemeClr val="tx1"/>
                </a:solidFill>
                <a:latin typeface="+mn-lt"/>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Data Retrieval (VMware)</a:t>
            </a:r>
          </a:p>
          <a:p>
            <a:r>
              <a:rPr lang="ko-KR" altLang="en-US" sz="1600" dirty="0"/>
              <a:t>전송 모드는 프록시에서 </a:t>
            </a:r>
            <a:r>
              <a:rPr lang="en-US" altLang="ko-KR" sz="1600" dirty="0"/>
              <a:t>Veeam </a:t>
            </a:r>
            <a:r>
              <a:rPr lang="ko-KR" altLang="en-US" sz="1600" dirty="0"/>
              <a:t>데이터 이동 서비스가 소스 호스트에서 </a:t>
            </a:r>
            <a:r>
              <a:rPr lang="en-US" altLang="ko-KR" sz="1600" dirty="0"/>
              <a:t>VM </a:t>
            </a:r>
            <a:r>
              <a:rPr lang="ko-KR" altLang="en-US" sz="1600" dirty="0"/>
              <a:t>데이터를 검색하고 </a:t>
            </a:r>
            <a:r>
              <a:rPr lang="en-US" altLang="ko-KR" sz="1600" dirty="0"/>
              <a:t>VM </a:t>
            </a:r>
            <a:r>
              <a:rPr lang="ko-KR" altLang="en-US" sz="1600" dirty="0"/>
              <a:t>데이터를 대상 대상에 쓰는 데 사용되는 방법입니다</a:t>
            </a:r>
            <a:r>
              <a:rPr lang="en-US" altLang="ko-KR" sz="1600" dirty="0"/>
              <a:t>.</a:t>
            </a:r>
            <a:endParaRPr lang="en-US" dirty="0"/>
          </a:p>
        </p:txBody>
      </p:sp>
      <p:pic>
        <p:nvPicPr>
          <p:cNvPr id="7" name="Picture 4">
            <a:extLst>
              <a:ext uri="{FF2B5EF4-FFF2-40B4-BE49-F238E27FC236}">
                <a16:creationId xmlns:a16="http://schemas.microsoft.com/office/drawing/2014/main" id="{16C56DC7-22FF-43A7-BCA0-2E991B54AC04}"/>
              </a:ext>
            </a:extLst>
          </p:cNvPr>
          <p:cNvPicPr>
            <a:picLocks noChangeAspect="1"/>
          </p:cNvPicPr>
          <p:nvPr/>
        </p:nvPicPr>
        <p:blipFill>
          <a:blip r:embed="rId2"/>
          <a:stretch>
            <a:fillRect/>
          </a:stretch>
        </p:blipFill>
        <p:spPr>
          <a:xfrm>
            <a:off x="7253743" y="2130598"/>
            <a:ext cx="3613226" cy="3680761"/>
          </a:xfrm>
          <a:prstGeom prst="rect">
            <a:avLst/>
          </a:prstGeom>
        </p:spPr>
      </p:pic>
      <p:sp>
        <p:nvSpPr>
          <p:cNvPr id="8" name="ZoneTexte 4">
            <a:extLst>
              <a:ext uri="{FF2B5EF4-FFF2-40B4-BE49-F238E27FC236}">
                <a16:creationId xmlns:a16="http://schemas.microsoft.com/office/drawing/2014/main" id="{BBE18A6F-AD44-4F5A-B63C-8749965C1B62}"/>
              </a:ext>
            </a:extLst>
          </p:cNvPr>
          <p:cNvSpPr txBox="1"/>
          <p:nvPr/>
        </p:nvSpPr>
        <p:spPr>
          <a:xfrm>
            <a:off x="576568" y="2602024"/>
            <a:ext cx="4337804" cy="967957"/>
          </a:xfrm>
          <a:prstGeom prst="rect">
            <a:avLst/>
          </a:prstGeom>
          <a:noFill/>
        </p:spPr>
        <p:txBody>
          <a:bodyPr wrap="square" lIns="0" tIns="0" rIns="0" bIns="0" rtlCol="0">
            <a:spAutoFit/>
          </a:bodyPr>
          <a:lstStyle/>
          <a:p>
            <a:pPr marL="214313" indent="-214313">
              <a:lnSpc>
                <a:spcPct val="90000"/>
              </a:lnSpc>
              <a:spcBef>
                <a:spcPts val="525"/>
              </a:spcBef>
              <a:buClr>
                <a:srgbClr val="000000">
                  <a:lumMod val="50000"/>
                  <a:lumOff val="50000"/>
                </a:srgbClr>
              </a:buClr>
              <a:buFont typeface="Arial" panose="020B0604020202020204" pitchFamily="34" charset="0"/>
              <a:buChar char="•"/>
            </a:pPr>
            <a:r>
              <a:rPr lang="fr-FR" sz="1400" b="1" dirty="0">
                <a:gradFill>
                  <a:gsLst>
                    <a:gs pos="0">
                      <a:srgbClr val="000000">
                        <a:lumMod val="65000"/>
                        <a:lumOff val="35000"/>
                      </a:srgbClr>
                    </a:gs>
                    <a:gs pos="80000">
                      <a:srgbClr val="000000">
                        <a:lumMod val="65000"/>
                        <a:lumOff val="35000"/>
                      </a:srgbClr>
                    </a:gs>
                  </a:gsLst>
                  <a:lin ang="16200000" scaled="0"/>
                </a:gradFill>
              </a:rPr>
              <a:t>Backup Infrastructure </a:t>
            </a:r>
            <a:r>
              <a:rPr lang="fr-FR" sz="1400" dirty="0">
                <a:gradFill>
                  <a:gsLst>
                    <a:gs pos="0">
                      <a:srgbClr val="000000">
                        <a:lumMod val="65000"/>
                        <a:lumOff val="35000"/>
                      </a:srgbClr>
                    </a:gs>
                    <a:gs pos="80000">
                      <a:srgbClr val="000000">
                        <a:lumMod val="65000"/>
                        <a:lumOff val="35000"/>
                      </a:srgbClr>
                    </a:gs>
                  </a:gsLst>
                  <a:lin ang="16200000" scaled="0"/>
                </a:gradFill>
              </a:rPr>
              <a:t>&gt; </a:t>
            </a:r>
            <a:r>
              <a:rPr lang="fr-FR" sz="1400" b="1" dirty="0">
                <a:gradFill>
                  <a:gsLst>
                    <a:gs pos="0">
                      <a:srgbClr val="000000">
                        <a:lumMod val="65000"/>
                        <a:lumOff val="35000"/>
                      </a:srgbClr>
                    </a:gs>
                    <a:gs pos="80000">
                      <a:srgbClr val="000000">
                        <a:lumMod val="65000"/>
                        <a:lumOff val="35000"/>
                      </a:srgbClr>
                    </a:gs>
                  </a:gsLst>
                  <a:lin ang="16200000" scaled="0"/>
                </a:gradFill>
              </a:rPr>
              <a:t>Backup Proxies </a:t>
            </a: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sz="1400" dirty="0">
                <a:gradFill>
                  <a:gsLst>
                    <a:gs pos="0">
                      <a:srgbClr val="000000">
                        <a:lumMod val="65000"/>
                        <a:lumOff val="35000"/>
                      </a:srgbClr>
                    </a:gs>
                    <a:gs pos="80000">
                      <a:srgbClr val="000000">
                        <a:lumMod val="65000"/>
                        <a:lumOff val="35000"/>
                      </a:srgbClr>
                    </a:gs>
                  </a:gsLst>
                  <a:lin ang="16200000" scaled="0"/>
                </a:gradFill>
              </a:rPr>
              <a:t>Proxy </a:t>
            </a:r>
            <a:r>
              <a:rPr lang="ko-KR" altLang="en-US" sz="1400" dirty="0">
                <a:gradFill>
                  <a:gsLst>
                    <a:gs pos="0">
                      <a:srgbClr val="000000">
                        <a:lumMod val="65000"/>
                        <a:lumOff val="35000"/>
                      </a:srgbClr>
                    </a:gs>
                    <a:gs pos="80000">
                      <a:srgbClr val="000000">
                        <a:lumMod val="65000"/>
                        <a:lumOff val="35000"/>
                      </a:srgbClr>
                    </a:gs>
                  </a:gsLst>
                  <a:lin ang="16200000" scaled="0"/>
                </a:gradFill>
              </a:rPr>
              <a:t>선택</a:t>
            </a:r>
            <a:endParaRPr lang="fr-FR" sz="1400" dirty="0">
              <a:gradFill>
                <a:gsLst>
                  <a:gs pos="0">
                    <a:srgbClr val="000000">
                      <a:lumMod val="65000"/>
                      <a:lumOff val="35000"/>
                    </a:srgbClr>
                  </a:gs>
                  <a:gs pos="80000">
                    <a:srgbClr val="000000">
                      <a:lumMod val="65000"/>
                      <a:lumOff val="35000"/>
                    </a:srgbClr>
                  </a:gs>
                </a:gsLst>
                <a:lin ang="16200000" scaled="0"/>
              </a:gradFill>
            </a:endParaRPr>
          </a:p>
          <a:p>
            <a:pPr marL="214313" indent="-214313">
              <a:lnSpc>
                <a:spcPct val="90000"/>
              </a:lnSpc>
              <a:spcBef>
                <a:spcPts val="525"/>
              </a:spcBef>
              <a:buClr>
                <a:srgbClr val="000000">
                  <a:lumMod val="50000"/>
                  <a:lumOff val="50000"/>
                </a:srgbClr>
              </a:buClr>
              <a:buFont typeface="Arial" panose="020B0604020202020204" pitchFamily="34" charset="0"/>
              <a:buChar char="•"/>
            </a:pPr>
            <a:r>
              <a:rPr lang="ko-KR" altLang="en-US" sz="1400" dirty="0" err="1">
                <a:gradFill>
                  <a:gsLst>
                    <a:gs pos="0">
                      <a:srgbClr val="000000">
                        <a:lumMod val="65000"/>
                        <a:lumOff val="35000"/>
                      </a:srgbClr>
                    </a:gs>
                    <a:gs pos="80000">
                      <a:srgbClr val="000000">
                        <a:lumMod val="65000"/>
                        <a:lumOff val="35000"/>
                      </a:srgbClr>
                    </a:gs>
                  </a:gsLst>
                  <a:lin ang="16200000" scaled="0"/>
                </a:gradFill>
              </a:rPr>
              <a:t>우클릭하여</a:t>
            </a:r>
            <a:r>
              <a:rPr lang="fr-FR" sz="1400" dirty="0">
                <a:gradFill>
                  <a:gsLst>
                    <a:gs pos="0">
                      <a:srgbClr val="000000">
                        <a:lumMod val="65000"/>
                        <a:lumOff val="35000"/>
                      </a:srgbClr>
                    </a:gs>
                    <a:gs pos="80000">
                      <a:srgbClr val="000000">
                        <a:lumMod val="65000"/>
                        <a:lumOff val="35000"/>
                      </a:srgbClr>
                    </a:gs>
                  </a:gsLst>
                  <a:lin ang="16200000" scaled="0"/>
                </a:gradFill>
              </a:rPr>
              <a:t> </a:t>
            </a:r>
            <a:r>
              <a:rPr lang="fr-FR" sz="1400" b="1" dirty="0">
                <a:gradFill>
                  <a:gsLst>
                    <a:gs pos="0">
                      <a:srgbClr val="000000">
                        <a:lumMod val="65000"/>
                        <a:lumOff val="35000"/>
                      </a:srgbClr>
                    </a:gs>
                    <a:gs pos="80000">
                      <a:srgbClr val="000000">
                        <a:lumMod val="65000"/>
                        <a:lumOff val="35000"/>
                      </a:srgbClr>
                    </a:gs>
                  </a:gsLst>
                  <a:lin ang="16200000" scaled="0"/>
                </a:gradFill>
              </a:rPr>
              <a:t>Properties </a:t>
            </a:r>
          </a:p>
          <a:p>
            <a:pPr marL="214313" indent="-214313">
              <a:lnSpc>
                <a:spcPct val="90000"/>
              </a:lnSpc>
              <a:spcBef>
                <a:spcPts val="525"/>
              </a:spcBef>
              <a:buClr>
                <a:srgbClr val="000000">
                  <a:lumMod val="50000"/>
                  <a:lumOff val="50000"/>
                </a:srgbClr>
              </a:buClr>
              <a:buFont typeface="Arial" panose="020B0604020202020204" pitchFamily="34" charset="0"/>
              <a:buChar char="•"/>
            </a:pPr>
            <a:r>
              <a:rPr lang="fr-FR" sz="1400" b="1" dirty="0">
                <a:gradFill>
                  <a:gsLst>
                    <a:gs pos="0">
                      <a:srgbClr val="000000">
                        <a:lumMod val="65000"/>
                        <a:lumOff val="35000"/>
                      </a:srgbClr>
                    </a:gs>
                    <a:gs pos="80000">
                      <a:srgbClr val="000000">
                        <a:lumMod val="65000"/>
                        <a:lumOff val="35000"/>
                      </a:srgbClr>
                    </a:gs>
                  </a:gsLst>
                  <a:lin ang="16200000" scaled="0"/>
                </a:gradFill>
              </a:rPr>
              <a:t>Choose </a:t>
            </a:r>
            <a:r>
              <a:rPr lang="ko-KR" altLang="en-US" sz="1400" dirty="0">
                <a:gradFill>
                  <a:gsLst>
                    <a:gs pos="0">
                      <a:srgbClr val="000000">
                        <a:lumMod val="65000"/>
                        <a:lumOff val="35000"/>
                      </a:srgbClr>
                    </a:gs>
                    <a:gs pos="80000">
                      <a:srgbClr val="000000">
                        <a:lumMod val="65000"/>
                        <a:lumOff val="35000"/>
                      </a:srgbClr>
                    </a:gs>
                  </a:gsLst>
                  <a:lin ang="16200000" scaled="0"/>
                </a:gradFill>
              </a:rPr>
              <a:t>클릭 후</a:t>
            </a:r>
            <a:r>
              <a:rPr lang="fr-FR" sz="1400" dirty="0">
                <a:gradFill>
                  <a:gsLst>
                    <a:gs pos="0">
                      <a:srgbClr val="000000">
                        <a:lumMod val="65000"/>
                        <a:lumOff val="35000"/>
                      </a:srgbClr>
                    </a:gs>
                    <a:gs pos="80000">
                      <a:srgbClr val="000000">
                        <a:lumMod val="65000"/>
                        <a:lumOff val="35000"/>
                      </a:srgbClr>
                    </a:gs>
                  </a:gsLst>
                  <a:lin ang="16200000" scaled="0"/>
                </a:gradFill>
              </a:rPr>
              <a:t> </a:t>
            </a:r>
            <a:r>
              <a:rPr lang="fr-FR" sz="1400" b="1" dirty="0">
                <a:gradFill>
                  <a:gsLst>
                    <a:gs pos="0">
                      <a:srgbClr val="000000">
                        <a:lumMod val="65000"/>
                        <a:lumOff val="35000"/>
                      </a:srgbClr>
                    </a:gs>
                    <a:gs pos="80000">
                      <a:srgbClr val="000000">
                        <a:lumMod val="65000"/>
                        <a:lumOff val="35000"/>
                      </a:srgbClr>
                    </a:gs>
                  </a:gsLst>
                  <a:lin ang="16200000" scaled="0"/>
                </a:gradFill>
              </a:rPr>
              <a:t>Transport Mode</a:t>
            </a:r>
          </a:p>
        </p:txBody>
      </p:sp>
    </p:spTree>
    <p:extLst>
      <p:ext uri="{BB962C8B-B14F-4D97-AF65-F5344CB8AC3E}">
        <p14:creationId xmlns:p14="http://schemas.microsoft.com/office/powerpoint/2010/main" val="3437296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5. Backup Job Restore – Entire VM</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4968" y="1997000"/>
            <a:ext cx="3765744" cy="2863997"/>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1"/>
            <a:ext cx="4800847" cy="3429176"/>
          </a:xfrm>
          <a:prstGeom prst="rect">
            <a:avLst/>
          </a:prstGeom>
        </p:spPr>
      </p:pic>
      <p:sp>
        <p:nvSpPr>
          <p:cNvPr id="6" name="TextBox 5"/>
          <p:cNvSpPr txBox="1"/>
          <p:nvPr/>
        </p:nvSpPr>
        <p:spPr>
          <a:xfrm>
            <a:off x="7504968" y="5143587"/>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Entire VM restore </a:t>
            </a:r>
            <a:r>
              <a:rPr lang="ko-KR" altLang="en-US" sz="1100" b="1" dirty="0">
                <a:solidFill>
                  <a:schemeClr val="tx1">
                    <a:lumMod val="85000"/>
                    <a:lumOff val="15000"/>
                  </a:schemeClr>
                </a:solidFill>
                <a:latin typeface="HP Simplified" pitchFamily="34" charset="0"/>
                <a:cs typeface="HP Simplified" pitchFamily="34" charset="0"/>
              </a:rPr>
              <a:t>완료</a:t>
            </a:r>
          </a:p>
        </p:txBody>
      </p:sp>
    </p:spTree>
    <p:extLst>
      <p:ext uri="{BB962C8B-B14F-4D97-AF65-F5344CB8AC3E}">
        <p14:creationId xmlns:p14="http://schemas.microsoft.com/office/powerpoint/2010/main" val="20703588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6. Replication</a:t>
            </a:r>
            <a:endParaRPr lang="ko-KR" altLang="en-US" sz="2800" b="1" dirty="0">
              <a:solidFill>
                <a:srgbClr val="002060"/>
              </a:solidFill>
            </a:endParaRPr>
          </a:p>
        </p:txBody>
      </p:sp>
    </p:spTree>
    <p:extLst>
      <p:ext uri="{BB962C8B-B14F-4D97-AF65-F5344CB8AC3E}">
        <p14:creationId xmlns:p14="http://schemas.microsoft.com/office/powerpoint/2010/main" val="6795288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생성</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VM </a:t>
            </a:r>
            <a:r>
              <a:rPr lang="ko-KR" altLang="en-US" sz="1100" b="1" dirty="0">
                <a:solidFill>
                  <a:schemeClr val="tx1">
                    <a:lumMod val="85000"/>
                    <a:lumOff val="15000"/>
                  </a:schemeClr>
                </a:solidFill>
                <a:latin typeface="HP Simplified" pitchFamily="34" charset="0"/>
                <a:cs typeface="HP Simplified" pitchFamily="34" charset="0"/>
              </a:rPr>
              <a:t>선택 후 </a:t>
            </a:r>
            <a:r>
              <a:rPr lang="en-US" altLang="ko-KR" sz="1100" b="1" dirty="0">
                <a:solidFill>
                  <a:schemeClr val="tx1">
                    <a:lumMod val="85000"/>
                    <a:lumOff val="15000"/>
                  </a:schemeClr>
                </a:solidFill>
                <a:latin typeface="HP Simplified" pitchFamily="34" charset="0"/>
                <a:cs typeface="HP Simplified" pitchFamily="34" charset="0"/>
              </a:rPr>
              <a:t>Job </a:t>
            </a:r>
            <a:r>
              <a:rPr lang="ko-KR" altLang="en-US" sz="1100" b="1" dirty="0">
                <a:solidFill>
                  <a:schemeClr val="tx1">
                    <a:lumMod val="85000"/>
                    <a:lumOff val="15000"/>
                  </a:schemeClr>
                </a:solidFill>
                <a:latin typeface="HP Simplified" pitchFamily="34" charset="0"/>
                <a:cs typeface="HP Simplified" pitchFamily="34" charset="0"/>
              </a:rPr>
              <a:t>생성</a:t>
            </a: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9" y="1709928"/>
            <a:ext cx="5294850" cy="2148839"/>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641" y="1428154"/>
            <a:ext cx="4794496" cy="3416476"/>
          </a:xfrm>
          <a:prstGeom prst="rect">
            <a:avLst/>
          </a:prstGeom>
        </p:spPr>
      </p:pic>
      <p:sp>
        <p:nvSpPr>
          <p:cNvPr id="11" name="TextBox 10"/>
          <p:cNvSpPr txBox="1"/>
          <p:nvPr/>
        </p:nvSpPr>
        <p:spPr>
          <a:xfrm>
            <a:off x="6639641" y="5277351"/>
            <a:ext cx="3754332" cy="430887"/>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Bandwidth, Network remapping, re-IP </a:t>
            </a:r>
            <a:r>
              <a:rPr lang="ko-KR" altLang="en-US" sz="1100" b="1" dirty="0">
                <a:solidFill>
                  <a:schemeClr val="tx1">
                    <a:lumMod val="85000"/>
                    <a:lumOff val="15000"/>
                  </a:schemeClr>
                </a:solidFill>
                <a:latin typeface="HP Simplified" pitchFamily="34" charset="0"/>
                <a:cs typeface="HP Simplified" pitchFamily="34" charset="0"/>
              </a:rPr>
              <a:t>환경에 맞는 적절한 옵션 선택</a:t>
            </a:r>
          </a:p>
        </p:txBody>
      </p:sp>
    </p:spTree>
    <p:extLst>
      <p:ext uri="{BB962C8B-B14F-4D97-AF65-F5344CB8AC3E}">
        <p14:creationId xmlns:p14="http://schemas.microsoft.com/office/powerpoint/2010/main" val="741233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생성</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대상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선택</a:t>
            </a:r>
          </a:p>
        </p:txBody>
      </p:sp>
      <p:sp>
        <p:nvSpPr>
          <p:cNvPr id="11" name="TextBox 10"/>
          <p:cNvSpPr txBox="1"/>
          <p:nvPr/>
        </p:nvSpPr>
        <p:spPr>
          <a:xfrm>
            <a:off x="6804233" y="5251182"/>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Destination Host </a:t>
            </a:r>
            <a:r>
              <a:rPr lang="ko-KR" altLang="en-US" sz="1100" b="1" dirty="0">
                <a:solidFill>
                  <a:schemeClr val="tx1">
                    <a:lumMod val="85000"/>
                    <a:lumOff val="15000"/>
                  </a:schemeClr>
                </a:solidFill>
                <a:latin typeface="HP Simplified" pitchFamily="34" charset="0"/>
                <a:cs typeface="HP Simplified" pitchFamily="34" charset="0"/>
              </a:rPr>
              <a:t>선택</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008" y="1601890"/>
            <a:ext cx="4794496" cy="341647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807197" cy="3422826"/>
          </a:xfrm>
          <a:prstGeom prst="rect">
            <a:avLst/>
          </a:prstGeom>
        </p:spPr>
      </p:pic>
    </p:spTree>
    <p:extLst>
      <p:ext uri="{BB962C8B-B14F-4D97-AF65-F5344CB8AC3E}">
        <p14:creationId xmlns:p14="http://schemas.microsoft.com/office/powerpoint/2010/main" val="1833196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생성</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대상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선택</a:t>
            </a:r>
          </a:p>
        </p:txBody>
      </p:sp>
      <p:sp>
        <p:nvSpPr>
          <p:cNvPr id="11" name="TextBox 10"/>
          <p:cNvSpPr txBox="1"/>
          <p:nvPr/>
        </p:nvSpPr>
        <p:spPr>
          <a:xfrm>
            <a:off x="6804233" y="5251182"/>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VM </a:t>
            </a:r>
            <a:r>
              <a:rPr lang="ko-KR" altLang="en-US" sz="1100" b="1" dirty="0">
                <a:solidFill>
                  <a:schemeClr val="tx1">
                    <a:lumMod val="85000"/>
                    <a:lumOff val="15000"/>
                  </a:schemeClr>
                </a:solidFill>
                <a:latin typeface="HP Simplified" pitchFamily="34" charset="0"/>
                <a:cs typeface="HP Simplified" pitchFamily="34" charset="0"/>
              </a:rPr>
              <a:t>이름</a:t>
            </a:r>
            <a:r>
              <a:rPr lang="en-US" altLang="ko-KR" sz="1100" b="1" dirty="0">
                <a:solidFill>
                  <a:schemeClr val="tx1">
                    <a:lumMod val="85000"/>
                    <a:lumOff val="15000"/>
                  </a:schemeClr>
                </a:solidFill>
                <a:latin typeface="HP Simplified" pitchFamily="34" charset="0"/>
                <a:cs typeface="HP Simplified" pitchFamily="34" charset="0"/>
              </a:rPr>
              <a:t>, Restore point </a:t>
            </a:r>
            <a:r>
              <a:rPr lang="ko-KR" altLang="en-US" sz="1100" b="1" dirty="0">
                <a:solidFill>
                  <a:schemeClr val="tx1">
                    <a:lumMod val="85000"/>
                    <a:lumOff val="15000"/>
                  </a:schemeClr>
                </a:solidFill>
                <a:latin typeface="HP Simplified" pitchFamily="34" charset="0"/>
                <a:cs typeface="HP Simplified" pitchFamily="34" charset="0"/>
              </a:rPr>
              <a:t>수정</a:t>
            </a: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33" y="1698535"/>
            <a:ext cx="4807197" cy="3435527"/>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1236"/>
            <a:ext cx="4781796" cy="3422826"/>
          </a:xfrm>
          <a:prstGeom prst="rect">
            <a:avLst/>
          </a:prstGeom>
        </p:spPr>
      </p:pic>
    </p:spTree>
    <p:extLst>
      <p:ext uri="{BB962C8B-B14F-4D97-AF65-F5344CB8AC3E}">
        <p14:creationId xmlns:p14="http://schemas.microsoft.com/office/powerpoint/2010/main" val="5691584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생성</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Data Transfer – Direct, WAN accelerators</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11" name="TextBox 10"/>
          <p:cNvSpPr txBox="1"/>
          <p:nvPr/>
        </p:nvSpPr>
        <p:spPr>
          <a:xfrm>
            <a:off x="6804233" y="5251182"/>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DB</a:t>
            </a:r>
            <a:r>
              <a:rPr lang="ko-KR" altLang="en-US" sz="1100" b="1" dirty="0">
                <a:solidFill>
                  <a:schemeClr val="tx1">
                    <a:lumMod val="85000"/>
                    <a:lumOff val="15000"/>
                  </a:schemeClr>
                </a:solidFill>
                <a:latin typeface="HP Simplified" pitchFamily="34" charset="0"/>
                <a:cs typeface="HP Simplified" pitchFamily="34" charset="0"/>
              </a:rPr>
              <a:t>에 따라 정합성 유무 체크</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0233" y="1714412"/>
            <a:ext cx="4807197" cy="342917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813547" cy="3429176"/>
          </a:xfrm>
          <a:prstGeom prst="rect">
            <a:avLst/>
          </a:prstGeom>
        </p:spPr>
      </p:pic>
    </p:spTree>
    <p:extLst>
      <p:ext uri="{BB962C8B-B14F-4D97-AF65-F5344CB8AC3E}">
        <p14:creationId xmlns:p14="http://schemas.microsoft.com/office/powerpoint/2010/main" val="36399758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생성</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Schedule </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11" name="TextBox 10"/>
          <p:cNvSpPr txBox="1"/>
          <p:nvPr/>
        </p:nvSpPr>
        <p:spPr>
          <a:xfrm>
            <a:off x="6804233" y="5251182"/>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Job </a:t>
            </a:r>
            <a:r>
              <a:rPr lang="ko-KR" altLang="en-US" sz="1100" b="1" dirty="0">
                <a:solidFill>
                  <a:schemeClr val="tx1">
                    <a:lumMod val="85000"/>
                    <a:lumOff val="15000"/>
                  </a:schemeClr>
                </a:solidFill>
                <a:latin typeface="HP Simplified" pitchFamily="34" charset="0"/>
                <a:cs typeface="HP Simplified" pitchFamily="34" charset="0"/>
              </a:rPr>
              <a:t>생성 완료</a:t>
            </a: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84" y="1711237"/>
            <a:ext cx="4800847" cy="3422826"/>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1237"/>
            <a:ext cx="4813547" cy="3429176"/>
          </a:xfrm>
          <a:prstGeom prst="rect">
            <a:avLst/>
          </a:prstGeom>
        </p:spPr>
      </p:pic>
    </p:spTree>
    <p:extLst>
      <p:ext uri="{BB962C8B-B14F-4D97-AF65-F5344CB8AC3E}">
        <p14:creationId xmlns:p14="http://schemas.microsoft.com/office/powerpoint/2010/main" val="1468196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7187184" y="217627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Home &gt; Replication </a:t>
            </a:r>
            <a:r>
              <a:rPr lang="ko-KR" altLang="en-US" sz="1100" b="1" dirty="0">
                <a:solidFill>
                  <a:schemeClr val="tx1">
                    <a:lumMod val="85000"/>
                    <a:lumOff val="15000"/>
                  </a:schemeClr>
                </a:solidFill>
                <a:latin typeface="HP Simplified" pitchFamily="34" charset="0"/>
                <a:cs typeface="HP Simplified" pitchFamily="34" charset="0"/>
              </a:rPr>
              <a:t>탭에서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실행</a:t>
            </a:r>
            <a:r>
              <a:rPr lang="en-US" altLang="ko-KR" sz="1100" b="1" dirty="0">
                <a:solidFill>
                  <a:schemeClr val="tx1">
                    <a:lumMod val="85000"/>
                    <a:lumOff val="15000"/>
                  </a:schemeClr>
                </a:solidFill>
                <a:latin typeface="HP Simplified" pitchFamily="34" charset="0"/>
                <a:cs typeface="HP Simplified" pitchFamily="34" charset="0"/>
              </a:rPr>
              <a:t> </a:t>
            </a:r>
            <a:endParaRPr lang="ko-KR" altLang="en-US" sz="1100" b="1" dirty="0">
              <a:solidFill>
                <a:schemeClr val="tx1">
                  <a:lumMod val="85000"/>
                  <a:lumOff val="15000"/>
                </a:schemeClr>
              </a:solidFill>
              <a:latin typeface="HP Simplified" pitchFamily="34" charset="0"/>
              <a:cs typeface="HP Simplified" pitchFamily="34" charset="0"/>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224" y="2176271"/>
            <a:ext cx="5246403" cy="2679139"/>
          </a:xfrm>
          <a:prstGeom prst="rect">
            <a:avLst/>
          </a:prstGeom>
        </p:spPr>
      </p:pic>
    </p:spTree>
    <p:extLst>
      <p:ext uri="{BB962C8B-B14F-4D97-AF65-F5344CB8AC3E}">
        <p14:creationId xmlns:p14="http://schemas.microsoft.com/office/powerpoint/2010/main" val="1098909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1947672" y="5526013"/>
            <a:ext cx="3754332" cy="430887"/>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실행 후 </a:t>
            </a:r>
            <a:r>
              <a:rPr lang="en-US" altLang="ko-KR" sz="1100" b="1" dirty="0">
                <a:solidFill>
                  <a:schemeClr val="tx1">
                    <a:lumMod val="85000"/>
                    <a:lumOff val="15000"/>
                  </a:schemeClr>
                </a:solidFill>
                <a:latin typeface="HP Simplified" pitchFamily="34" charset="0"/>
                <a:cs typeface="HP Simplified" pitchFamily="34" charset="0"/>
              </a:rPr>
              <a:t>DR HOST </a:t>
            </a:r>
            <a:r>
              <a:rPr lang="ko-KR" altLang="en-US" sz="1100" b="1" dirty="0">
                <a:solidFill>
                  <a:schemeClr val="tx1">
                    <a:lumMod val="85000"/>
                    <a:lumOff val="15000"/>
                  </a:schemeClr>
                </a:solidFill>
                <a:latin typeface="HP Simplified" pitchFamily="34" charset="0"/>
                <a:cs typeface="HP Simplified" pitchFamily="34" charset="0"/>
              </a:rPr>
              <a:t>에서 </a:t>
            </a:r>
            <a:r>
              <a:rPr lang="en-US" altLang="ko-KR" sz="1100" b="1" dirty="0">
                <a:solidFill>
                  <a:schemeClr val="tx1">
                    <a:lumMod val="85000"/>
                    <a:lumOff val="15000"/>
                  </a:schemeClr>
                </a:solidFill>
                <a:latin typeface="HP Simplified" pitchFamily="34" charset="0"/>
                <a:cs typeface="HP Simplified" pitchFamily="34" charset="0"/>
              </a:rPr>
              <a:t>win2012_replica VM </a:t>
            </a:r>
            <a:r>
              <a:rPr lang="ko-KR" altLang="en-US" sz="1100" b="1" dirty="0">
                <a:solidFill>
                  <a:schemeClr val="tx1">
                    <a:lumMod val="85000"/>
                    <a:lumOff val="15000"/>
                  </a:schemeClr>
                </a:solidFill>
                <a:latin typeface="HP Simplified" pitchFamily="34" charset="0"/>
                <a:cs typeface="HP Simplified" pitchFamily="34" charset="0"/>
              </a:rPr>
              <a:t>생성됨</a:t>
            </a:r>
            <a:r>
              <a:rPr lang="en-US" altLang="ko-KR" sz="1100" b="1" dirty="0">
                <a:solidFill>
                  <a:schemeClr val="tx1">
                    <a:lumMod val="85000"/>
                    <a:lumOff val="15000"/>
                  </a:schemeClr>
                </a:solidFill>
                <a:latin typeface="HP Simplified" pitchFamily="34" charset="0"/>
                <a:cs typeface="HP Simplified" pitchFamily="34" charset="0"/>
              </a:rPr>
              <a:t> </a:t>
            </a:r>
            <a:endParaRPr lang="ko-KR" altLang="en-US" sz="1100" b="1" dirty="0">
              <a:solidFill>
                <a:schemeClr val="tx1">
                  <a:lumMod val="85000"/>
                  <a:lumOff val="15000"/>
                </a:schemeClr>
              </a:solidFill>
              <a:latin typeface="HP Simplified" pitchFamily="34" charset="0"/>
              <a:cs typeface="HP Simplified"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7672" y="1127018"/>
            <a:ext cx="8299877" cy="4146763"/>
          </a:xfrm>
          <a:prstGeom prst="rect">
            <a:avLst/>
          </a:prstGeom>
        </p:spPr>
      </p:pic>
    </p:spTree>
    <p:extLst>
      <p:ext uri="{BB962C8B-B14F-4D97-AF65-F5344CB8AC3E}">
        <p14:creationId xmlns:p14="http://schemas.microsoft.com/office/powerpoint/2010/main" val="3885929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1947672" y="552601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작업 진행 중</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3361" y="1245509"/>
            <a:ext cx="8325278" cy="4165814"/>
          </a:xfrm>
          <a:prstGeom prst="rect">
            <a:avLst/>
          </a:prstGeom>
        </p:spPr>
      </p:pic>
    </p:spTree>
    <p:extLst>
      <p:ext uri="{BB962C8B-B14F-4D97-AF65-F5344CB8AC3E}">
        <p14:creationId xmlns:p14="http://schemas.microsoft.com/office/powerpoint/2010/main" val="4167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1"/>
          </p:nvPr>
        </p:nvSpPr>
        <p:spPr>
          <a:xfrm>
            <a:off x="519218" y="1025466"/>
            <a:ext cx="11152716" cy="4957532"/>
          </a:xfrm>
        </p:spPr>
        <p:txBody>
          <a:bodyPr/>
          <a:lstStyle/>
          <a:p>
            <a:pPr fontAlgn="t">
              <a:spcBef>
                <a:spcPts val="500"/>
              </a:spcBef>
            </a:pPr>
            <a:r>
              <a:rPr lang="en-US" sz="2133" b="1" dirty="0"/>
              <a:t>Direct Storage Access (VMware)</a:t>
            </a:r>
          </a:p>
          <a:p>
            <a:pPr fontAlgn="t">
              <a:spcBef>
                <a:spcPts val="500"/>
              </a:spcBef>
            </a:pPr>
            <a:r>
              <a:rPr lang="en-US" sz="1867" b="1" dirty="0">
                <a:ln w="3175">
                  <a:noFill/>
                </a:ln>
                <a:solidFill>
                  <a:srgbClr val="FFFFFF">
                    <a:lumMod val="50000"/>
                  </a:srgbClr>
                </a:solidFill>
                <a:cs typeface="Arial" charset="0"/>
              </a:rPr>
              <a:t>A. Direct SAN Access</a:t>
            </a:r>
            <a:endParaRPr lang="en-US" sz="1867" dirty="0">
              <a:solidFill>
                <a:srgbClr val="FFFFFF">
                  <a:lumMod val="50000"/>
                </a:srgbClr>
              </a:solidFill>
              <a:latin typeface="Segoe UI Light" pitchFamily="34" charset="0"/>
            </a:endParaRPr>
          </a:p>
          <a:p>
            <a:pPr fontAlgn="t">
              <a:spcBef>
                <a:spcPts val="500"/>
              </a:spcBef>
            </a:pPr>
            <a:r>
              <a:rPr lang="en-US" sz="1600" b="1" dirty="0"/>
              <a:t>Benefits</a:t>
            </a:r>
            <a:endParaRPr lang="en-US" sz="16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Quickest processing mode</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Least impact on production</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Backup processing fully offloaded </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LAN-free backup traffic</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No impact on consolidation ratio</a:t>
            </a:r>
          </a:p>
          <a:p>
            <a:pPr fontAlgn="t">
              <a:spcBef>
                <a:spcPts val="1500"/>
              </a:spcBef>
            </a:pPr>
            <a:r>
              <a:rPr lang="en-US" sz="1600" b="1" dirty="0"/>
              <a:t>Considerations</a:t>
            </a:r>
            <a:endParaRPr lang="en-US" sz="16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Supports block storage only</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iSCSI: physical and virtual backup proxy servers </a:t>
            </a:r>
            <a:br>
              <a:rPr lang="en-US" sz="1400" dirty="0"/>
            </a:br>
            <a:r>
              <a:rPr lang="en-US" sz="1400" dirty="0"/>
              <a:t>both supported</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Physical backup proxy server requirement </a:t>
            </a:r>
            <a:br>
              <a:rPr lang="en-US" sz="1400" dirty="0"/>
            </a:br>
            <a:r>
              <a:rPr lang="en-US" sz="1400" dirty="0"/>
              <a:t>for FC SAN</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Consider repurposing older servers</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Might be hard for beginners to setup</a:t>
            </a:r>
          </a:p>
        </p:txBody>
      </p:sp>
      <p:sp>
        <p:nvSpPr>
          <p:cNvPr id="2" name="Title 1"/>
          <p:cNvSpPr>
            <a:spLocks noGrp="1"/>
          </p:cNvSpPr>
          <p:nvPr>
            <p:ph type="title"/>
          </p:nvPr>
        </p:nvSpPr>
        <p:spPr/>
        <p:txBody>
          <a:bodyPr vert="horz" lIns="0" tIns="0" rIns="0" bIns="0" rtlCol="0" anchor="ctr" anchorCtr="0">
            <a:noAutofit/>
          </a:bodyPr>
          <a:lstStyle/>
          <a:p>
            <a:r>
              <a:rPr lang="en-US" sz="2600" b="1" dirty="0">
                <a:solidFill>
                  <a:srgbClr val="002060"/>
                </a:solidFill>
                <a:latin typeface="맑은 고딕" panose="020B0503020000020004" pitchFamily="50" charset="-127"/>
                <a:cs typeface="Arial" panose="020B0604020202020204" pitchFamily="34" charset="0"/>
              </a:rPr>
              <a:t>Transport Modes </a:t>
            </a:r>
            <a:endParaRPr lang="ru-RU" sz="2600" b="1" dirty="0">
              <a:solidFill>
                <a:srgbClr val="002060"/>
              </a:solidFill>
              <a:cs typeface="Arial" panose="020B0604020202020204" pitchFamily="34" charset="0"/>
            </a:endParaRPr>
          </a:p>
        </p:txBody>
      </p:sp>
      <p:grpSp>
        <p:nvGrpSpPr>
          <p:cNvPr id="30" name="Group 29"/>
          <p:cNvGrpSpPr>
            <a:grpSpLocks noChangeAspect="1"/>
          </p:cNvGrpSpPr>
          <p:nvPr/>
        </p:nvGrpSpPr>
        <p:grpSpPr>
          <a:xfrm>
            <a:off x="5520325" y="1676839"/>
            <a:ext cx="6327120" cy="4155695"/>
            <a:chOff x="2212498" y="3573016"/>
            <a:chExt cx="4519742" cy="2968596"/>
          </a:xfrm>
        </p:grpSpPr>
        <p:grpSp>
          <p:nvGrpSpPr>
            <p:cNvPr id="31" name="Group 30"/>
            <p:cNvGrpSpPr/>
            <p:nvPr/>
          </p:nvGrpSpPr>
          <p:grpSpPr>
            <a:xfrm>
              <a:off x="2212498" y="3573016"/>
              <a:ext cx="4519742" cy="2968596"/>
              <a:chOff x="778088" y="482728"/>
              <a:chExt cx="4519742" cy="2968596"/>
            </a:xfrm>
          </p:grpSpPr>
          <p:pic>
            <p:nvPicPr>
              <p:cNvPr id="37"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577" y="482728"/>
                <a:ext cx="706156" cy="540000"/>
              </a:xfrm>
              <a:prstGeom prst="rect">
                <a:avLst/>
              </a:prstGeom>
            </p:spPr>
          </p:pic>
          <p:cxnSp>
            <p:nvCxnSpPr>
              <p:cNvPr id="38" name="Straight Connector 30"/>
              <p:cNvCxnSpPr/>
              <p:nvPr/>
            </p:nvCxnSpPr>
            <p:spPr>
              <a:xfrm flipH="1">
                <a:off x="1227577" y="1264392"/>
                <a:ext cx="3765319" cy="0"/>
              </a:xfrm>
              <a:prstGeom prst="line">
                <a:avLst/>
              </a:prstGeom>
              <a:noFill/>
              <a:ln w="12700">
                <a:solidFill>
                  <a:srgbClr val="3F96D2"/>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1954890" y="752728"/>
                <a:ext cx="1474677" cy="263830"/>
              </a:xfrm>
              <a:prstGeom prst="rect">
                <a:avLst/>
              </a:prstGeom>
              <a:noFill/>
            </p:spPr>
            <p:txBody>
              <a:bodyPr wrap="square" rtlCol="0">
                <a:spAutoFit/>
              </a:bodyPr>
              <a:lstStyle/>
              <a:p>
                <a:pP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Veeam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server</a:t>
                </a:r>
              </a:p>
            </p:txBody>
          </p:sp>
          <p:cxnSp>
            <p:nvCxnSpPr>
              <p:cNvPr id="40" name="Straight Connector 31"/>
              <p:cNvCxnSpPr/>
              <p:nvPr/>
            </p:nvCxnSpPr>
            <p:spPr>
              <a:xfrm flipV="1">
                <a:off x="1714480" y="1264392"/>
                <a:ext cx="7813" cy="248206"/>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41"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9307" y="2845735"/>
                <a:ext cx="302400" cy="302400"/>
              </a:xfrm>
              <a:prstGeom prst="rect">
                <a:avLst/>
              </a:prstGeom>
            </p:spPr>
          </p:pic>
          <p:cxnSp>
            <p:nvCxnSpPr>
              <p:cNvPr id="42" name="Straight Connector 31"/>
              <p:cNvCxnSpPr>
                <a:stCxn id="41" idx="0"/>
              </p:cNvCxnSpPr>
              <p:nvPr/>
            </p:nvCxnSpPr>
            <p:spPr>
              <a:xfrm flipV="1">
                <a:off x="3270507" y="1261953"/>
                <a:ext cx="0" cy="1583782"/>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31"/>
              <p:cNvCxnSpPr>
                <a:stCxn id="44" idx="0"/>
              </p:cNvCxnSpPr>
              <p:nvPr/>
            </p:nvCxnSpPr>
            <p:spPr>
              <a:xfrm flipV="1">
                <a:off x="4752384" y="1264392"/>
                <a:ext cx="0" cy="1480976"/>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44"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1872" y="2745368"/>
                <a:ext cx="481024" cy="405621"/>
              </a:xfrm>
              <a:prstGeom prst="rect">
                <a:avLst/>
              </a:prstGeom>
            </p:spPr>
          </p:pic>
          <p:cxnSp>
            <p:nvCxnSpPr>
              <p:cNvPr id="45" name="Straight Connector 78"/>
              <p:cNvCxnSpPr/>
              <p:nvPr/>
            </p:nvCxnSpPr>
            <p:spPr>
              <a:xfrm>
                <a:off x="2098035" y="3017516"/>
                <a:ext cx="979481" cy="0"/>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78"/>
              <p:cNvCxnSpPr/>
              <p:nvPr/>
            </p:nvCxnSpPr>
            <p:spPr>
              <a:xfrm>
                <a:off x="3429568" y="3017516"/>
                <a:ext cx="1063706" cy="0"/>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31"/>
              <p:cNvCxnSpPr/>
              <p:nvPr/>
            </p:nvCxnSpPr>
            <p:spPr>
              <a:xfrm>
                <a:off x="1545722" y="1020289"/>
                <a:ext cx="0" cy="241664"/>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48" name="TextBox 47"/>
              <p:cNvSpPr txBox="1"/>
              <p:nvPr/>
            </p:nvSpPr>
            <p:spPr>
              <a:xfrm>
                <a:off x="778088" y="2166311"/>
                <a:ext cx="607130" cy="263830"/>
              </a:xfrm>
              <a:prstGeom prst="rect">
                <a:avLst/>
              </a:prstGeom>
              <a:noFill/>
            </p:spPr>
            <p:txBody>
              <a:bodyPr wrap="none" rtlCol="0">
                <a:spAutoFit/>
              </a:bodyPr>
              <a:lstStyle/>
              <a:p>
                <a:pPr algn="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Source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ESX(</a:t>
                </a:r>
                <a:r>
                  <a:rPr lang="en-US" sz="1000" b="1" dirty="0" err="1">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i</a:t>
                </a: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 host</a:t>
                </a:r>
              </a:p>
            </p:txBody>
          </p:sp>
          <p:sp>
            <p:nvSpPr>
              <p:cNvPr id="49" name="TextBox 48"/>
              <p:cNvSpPr txBox="1"/>
              <p:nvPr/>
            </p:nvSpPr>
            <p:spPr>
              <a:xfrm>
                <a:off x="2933542" y="3187492"/>
                <a:ext cx="727365" cy="263830"/>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VMware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proxy</a:t>
                </a:r>
              </a:p>
            </p:txBody>
          </p:sp>
          <p:sp>
            <p:nvSpPr>
              <p:cNvPr id="50" name="TextBox 49"/>
              <p:cNvSpPr txBox="1"/>
              <p:nvPr/>
            </p:nvSpPr>
            <p:spPr>
              <a:xfrm>
                <a:off x="4209390" y="3187494"/>
                <a:ext cx="1088440" cy="164893"/>
              </a:xfrm>
              <a:prstGeom prst="rect">
                <a:avLst/>
              </a:prstGeom>
              <a:noFill/>
            </p:spPr>
            <p:txBody>
              <a:bodyPr wrap="square" rtlCol="0">
                <a:spAutoFit/>
              </a:bodyPr>
              <a:lstStyle/>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repository</a:t>
                </a:r>
              </a:p>
            </p:txBody>
          </p:sp>
          <p:pic>
            <p:nvPicPr>
              <p:cNvPr id="51"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5217" y="2912370"/>
                <a:ext cx="683076" cy="180000"/>
              </a:xfrm>
              <a:prstGeom prst="rect">
                <a:avLst/>
              </a:prstGeom>
            </p:spPr>
          </p:pic>
          <p:sp>
            <p:nvSpPr>
              <p:cNvPr id="52" name="TextBox 51"/>
              <p:cNvSpPr txBox="1"/>
              <p:nvPr/>
            </p:nvSpPr>
            <p:spPr>
              <a:xfrm>
                <a:off x="1416998" y="3187494"/>
                <a:ext cx="612855" cy="263830"/>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Production</a:t>
                </a:r>
              </a:p>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storage</a:t>
                </a:r>
              </a:p>
            </p:txBody>
          </p:sp>
          <p:cxnSp>
            <p:nvCxnSpPr>
              <p:cNvPr id="53" name="Straight Connector 78"/>
              <p:cNvCxnSpPr/>
              <p:nvPr/>
            </p:nvCxnSpPr>
            <p:spPr>
              <a:xfrm>
                <a:off x="1577595" y="2483863"/>
                <a:ext cx="0" cy="428507"/>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54"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1205" y="1502465"/>
                <a:ext cx="1022176" cy="981398"/>
              </a:xfrm>
              <a:prstGeom prst="rect">
                <a:avLst/>
              </a:prstGeom>
            </p:spPr>
          </p:pic>
          <p:cxnSp>
            <p:nvCxnSpPr>
              <p:cNvPr id="55" name="Straight Connector 78"/>
              <p:cNvCxnSpPr/>
              <p:nvPr/>
            </p:nvCxnSpPr>
            <p:spPr>
              <a:xfrm>
                <a:off x="2079777" y="2526871"/>
                <a:ext cx="1012201" cy="421105"/>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78"/>
              <p:cNvCxnSpPr/>
              <p:nvPr/>
            </p:nvCxnSpPr>
            <p:spPr>
              <a:xfrm>
                <a:off x="2098035" y="2406702"/>
                <a:ext cx="1012201" cy="421105"/>
              </a:xfrm>
              <a:prstGeom prst="line">
                <a:avLst/>
              </a:prstGeom>
              <a:noFill/>
              <a:ln w="12700">
                <a:solidFill>
                  <a:schemeClr val="bg1">
                    <a:lumMod val="50000"/>
                  </a:schemeClr>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78"/>
              <p:cNvCxnSpPr/>
              <p:nvPr/>
            </p:nvCxnSpPr>
            <p:spPr>
              <a:xfrm>
                <a:off x="1866240" y="2483862"/>
                <a:ext cx="0" cy="428507"/>
              </a:xfrm>
              <a:prstGeom prst="line">
                <a:avLst/>
              </a:prstGeom>
              <a:noFill/>
              <a:ln w="12700">
                <a:solidFill>
                  <a:schemeClr val="bg1">
                    <a:lumMod val="50000"/>
                  </a:schemeClr>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32" name="1 Oval"/>
            <p:cNvSpPr/>
            <p:nvPr/>
          </p:nvSpPr>
          <p:spPr bwMode="auto">
            <a:xfrm>
              <a:off x="4057245" y="5598485"/>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lnSpc>
                  <a:spcPct val="90000"/>
                </a:lnSpc>
                <a:spcBef>
                  <a:spcPct val="0"/>
                </a:spcBef>
                <a:spcAft>
                  <a:spcPct val="0"/>
                </a:spcAft>
              </a:pPr>
              <a:r>
                <a:rPr lang="en-US" sz="1000" b="1" spc="-51" dirty="0">
                  <a:gradFill>
                    <a:gsLst>
                      <a:gs pos="0">
                        <a:srgbClr val="FFFFFF"/>
                      </a:gs>
                      <a:gs pos="100000">
                        <a:srgbClr val="FFFFFF"/>
                      </a:gs>
                    </a:gsLst>
                    <a:lin ang="5400000" scaled="0"/>
                  </a:gradFill>
                  <a:ea typeface="Segoe UI" pitchFamily="34" charset="0"/>
                  <a:cs typeface="Arial" panose="020B0604020202020204" pitchFamily="34" charset="0"/>
                </a:rPr>
                <a:t>1</a:t>
              </a:r>
              <a:endParaRPr lang="ru-RU" sz="1000" b="1" spc="-51"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1 Oval"/>
            <p:cNvSpPr/>
            <p:nvPr/>
          </p:nvSpPr>
          <p:spPr bwMode="auto">
            <a:xfrm>
              <a:off x="3030206" y="5665345"/>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lnSpc>
                  <a:spcPct val="90000"/>
                </a:lnSpc>
                <a:spcBef>
                  <a:spcPct val="0"/>
                </a:spcBef>
                <a:spcAft>
                  <a:spcPct val="0"/>
                </a:spcAft>
              </a:pPr>
              <a:r>
                <a:rPr lang="en-US" sz="1000" b="1" spc="-51" dirty="0">
                  <a:gradFill>
                    <a:gsLst>
                      <a:gs pos="0">
                        <a:srgbClr val="FFFFFF"/>
                      </a:gs>
                      <a:gs pos="100000">
                        <a:srgbClr val="FFFFFF"/>
                      </a:gs>
                    </a:gsLst>
                    <a:lin ang="5400000" scaled="0"/>
                  </a:gradFill>
                  <a:ea typeface="Segoe UI" pitchFamily="34" charset="0"/>
                  <a:cs typeface="Arial" panose="020B0604020202020204" pitchFamily="34" charset="0"/>
                </a:rPr>
                <a:t>2</a:t>
              </a:r>
              <a:endParaRPr lang="ru-RU" sz="1000" b="1" spc="-51"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4" name="1 Oval"/>
            <p:cNvSpPr/>
            <p:nvPr/>
          </p:nvSpPr>
          <p:spPr bwMode="auto">
            <a:xfrm>
              <a:off x="3723440" y="5661620"/>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lnSpc>
                  <a:spcPct val="90000"/>
                </a:lnSpc>
                <a:spcBef>
                  <a:spcPct val="0"/>
                </a:spcBef>
                <a:spcAft>
                  <a:spcPct val="0"/>
                </a:spcAft>
              </a:pPr>
              <a:r>
                <a:rPr lang="en-US" sz="1000" b="1" spc="-51" dirty="0">
                  <a:gradFill>
                    <a:gsLst>
                      <a:gs pos="0">
                        <a:srgbClr val="FFFFFF"/>
                      </a:gs>
                      <a:gs pos="100000">
                        <a:srgbClr val="FFFFFF"/>
                      </a:gs>
                    </a:gsLst>
                    <a:lin ang="5400000" scaled="0"/>
                  </a:gradFill>
                  <a:ea typeface="Segoe UI" pitchFamily="34" charset="0"/>
                  <a:cs typeface="Arial" panose="020B0604020202020204" pitchFamily="34" charset="0"/>
                </a:rPr>
                <a:t>3</a:t>
              </a:r>
              <a:endParaRPr lang="ru-RU" sz="1000" b="1" spc="-51"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5" name="1 Oval"/>
            <p:cNvSpPr/>
            <p:nvPr/>
          </p:nvSpPr>
          <p:spPr bwMode="auto">
            <a:xfrm>
              <a:off x="3878716" y="5970654"/>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lnSpc>
                  <a:spcPct val="90000"/>
                </a:lnSpc>
                <a:spcBef>
                  <a:spcPct val="0"/>
                </a:spcBef>
                <a:spcAft>
                  <a:spcPct val="0"/>
                </a:spcAft>
              </a:pPr>
              <a:r>
                <a:rPr lang="en-US" sz="1000" b="1" spc="-51" dirty="0">
                  <a:gradFill>
                    <a:gsLst>
                      <a:gs pos="0">
                        <a:srgbClr val="FFFFFF"/>
                      </a:gs>
                      <a:gs pos="100000">
                        <a:srgbClr val="FFFFFF"/>
                      </a:gs>
                    </a:gsLst>
                    <a:lin ang="5400000" scaled="0"/>
                  </a:gradFill>
                  <a:ea typeface="Segoe UI" pitchFamily="34" charset="0"/>
                  <a:cs typeface="Arial" panose="020B0604020202020204" pitchFamily="34" charset="0"/>
                </a:rPr>
                <a:t>4</a:t>
              </a:r>
              <a:endParaRPr lang="ru-RU" sz="1000" b="1" spc="-51"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6" name="1 Oval"/>
            <p:cNvSpPr/>
            <p:nvPr/>
          </p:nvSpPr>
          <p:spPr bwMode="auto">
            <a:xfrm>
              <a:off x="5264222" y="5971531"/>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lnSpc>
                  <a:spcPct val="90000"/>
                </a:lnSpc>
                <a:spcBef>
                  <a:spcPct val="0"/>
                </a:spcBef>
                <a:spcAft>
                  <a:spcPct val="0"/>
                </a:spcAft>
              </a:pPr>
              <a:r>
                <a:rPr lang="en-US" sz="1000" b="1" spc="-51" dirty="0">
                  <a:gradFill>
                    <a:gsLst>
                      <a:gs pos="0">
                        <a:srgbClr val="FFFFFF"/>
                      </a:gs>
                      <a:gs pos="100000">
                        <a:srgbClr val="FFFFFF"/>
                      </a:gs>
                    </a:gsLst>
                    <a:lin ang="5400000" scaled="0"/>
                  </a:gradFill>
                  <a:ea typeface="Segoe UI" pitchFamily="34" charset="0"/>
                  <a:cs typeface="Arial" panose="020B0604020202020204" pitchFamily="34" charset="0"/>
                </a:rPr>
                <a:t>5</a:t>
              </a:r>
              <a:endParaRPr lang="ru-RU" sz="1000" b="1" spc="-51"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custDataLst>
      <p:tags r:id="rId1"/>
    </p:custDataLst>
    <p:extLst>
      <p:ext uri="{BB962C8B-B14F-4D97-AF65-F5344CB8AC3E}">
        <p14:creationId xmlns:p14="http://schemas.microsoft.com/office/powerpoint/2010/main" val="28029075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Job </a:t>
            </a:r>
            <a:r>
              <a:rPr lang="ko-KR" altLang="en-US" sz="2600" b="1" dirty="0">
                <a:solidFill>
                  <a:srgbClr val="002060"/>
                </a:solidFill>
              </a:rPr>
              <a:t>실행</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1947672" y="5526013"/>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작업 진행 완료</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863" y="1026309"/>
            <a:ext cx="9461986" cy="4242018"/>
          </a:xfrm>
          <a:prstGeom prst="rect">
            <a:avLst/>
          </a:prstGeom>
        </p:spPr>
      </p:pic>
    </p:spTree>
    <p:extLst>
      <p:ext uri="{BB962C8B-B14F-4D97-AF65-F5344CB8AC3E}">
        <p14:creationId xmlns:p14="http://schemas.microsoft.com/office/powerpoint/2010/main" val="2780371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Failover Test</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6391656" y="1397803"/>
            <a:ext cx="3754332" cy="702756"/>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Replication </a:t>
            </a:r>
            <a:r>
              <a:rPr lang="ko-KR" altLang="en-US" sz="1100" b="1" dirty="0">
                <a:solidFill>
                  <a:schemeClr val="tx1">
                    <a:lumMod val="85000"/>
                    <a:lumOff val="15000"/>
                  </a:schemeClr>
                </a:solidFill>
                <a:latin typeface="HP Simplified" pitchFamily="34" charset="0"/>
                <a:cs typeface="HP Simplified" pitchFamily="34" charset="0"/>
              </a:rPr>
              <a:t>완료 후 </a:t>
            </a:r>
            <a:r>
              <a:rPr lang="en-US" altLang="ko-KR" sz="1100" b="1" dirty="0">
                <a:solidFill>
                  <a:schemeClr val="tx1">
                    <a:lumMod val="85000"/>
                    <a:lumOff val="15000"/>
                  </a:schemeClr>
                </a:solidFill>
                <a:latin typeface="HP Simplified" pitchFamily="34" charset="0"/>
                <a:cs typeface="HP Simplified" pitchFamily="34" charset="0"/>
              </a:rPr>
              <a:t>Home &gt; Replicas </a:t>
            </a:r>
            <a:r>
              <a:rPr lang="ko-KR" altLang="en-US" sz="1100" b="1" dirty="0">
                <a:solidFill>
                  <a:schemeClr val="tx1">
                    <a:lumMod val="85000"/>
                    <a:lumOff val="15000"/>
                  </a:schemeClr>
                </a:solidFill>
                <a:latin typeface="HP Simplified" pitchFamily="34" charset="0"/>
                <a:cs typeface="HP Simplified" pitchFamily="34" charset="0"/>
              </a:rPr>
              <a:t>탭에서</a:t>
            </a:r>
            <a:r>
              <a:rPr lang="en-US" altLang="ko-KR" sz="1100" b="1" dirty="0">
                <a:solidFill>
                  <a:schemeClr val="tx1">
                    <a:lumMod val="85000"/>
                    <a:lumOff val="15000"/>
                  </a:schemeClr>
                </a:solidFill>
                <a:latin typeface="HP Simplified" pitchFamily="34" charset="0"/>
                <a:cs typeface="HP Simplified" pitchFamily="34" charset="0"/>
              </a:rPr>
              <a:t> </a:t>
            </a:r>
            <a:r>
              <a:rPr lang="ko-KR" altLang="en-US" sz="1100" b="1" dirty="0">
                <a:solidFill>
                  <a:schemeClr val="tx1">
                    <a:lumMod val="85000"/>
                    <a:lumOff val="15000"/>
                  </a:schemeClr>
                </a:solidFill>
                <a:latin typeface="HP Simplified" pitchFamily="34" charset="0"/>
                <a:cs typeface="HP Simplified" pitchFamily="34" charset="0"/>
              </a:rPr>
              <a:t>실행</a:t>
            </a:r>
            <a:endParaRPr lang="en-US" altLang="ko-KR" sz="1100" b="1" dirty="0">
              <a:solidFill>
                <a:schemeClr val="tx1">
                  <a:lumMod val="85000"/>
                  <a:lumOff val="15000"/>
                </a:schemeClr>
              </a:solidFill>
              <a:latin typeface="HP Simplified" pitchFamily="34" charset="0"/>
              <a:cs typeface="HP Simplified" pitchFamily="34" charset="0"/>
            </a:endParaRP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Failover Now </a:t>
            </a:r>
          </a:p>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Planned Failover</a:t>
            </a:r>
            <a:endParaRPr lang="ko-KR" altLang="en-US" sz="1100" b="1" dirty="0">
              <a:solidFill>
                <a:schemeClr val="tx1">
                  <a:lumMod val="85000"/>
                  <a:lumOff val="15000"/>
                </a:schemeClr>
              </a:solidFill>
              <a:latin typeface="HP Simplified" pitchFamily="34" charset="0"/>
              <a:cs typeface="HP Simplified"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397803"/>
            <a:ext cx="5607338" cy="3499030"/>
          </a:xfrm>
          <a:prstGeom prst="rect">
            <a:avLst/>
          </a:prstGeom>
        </p:spPr>
      </p:pic>
    </p:spTree>
    <p:extLst>
      <p:ext uri="{BB962C8B-B14F-4D97-AF65-F5344CB8AC3E}">
        <p14:creationId xmlns:p14="http://schemas.microsoft.com/office/powerpoint/2010/main" val="33730235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Failover Test</a:t>
            </a:r>
            <a:endParaRPr lang="ko-KR" altLang="en-US" sz="2600" b="1" dirty="0">
              <a:solidFill>
                <a:srgbClr val="002060"/>
              </a:solidFill>
              <a:ea typeface="맑은 고딕" panose="020B0503020000020004" pitchFamily="50" charset="-127"/>
            </a:endParaRPr>
          </a:p>
        </p:txBody>
      </p:sp>
      <p:sp>
        <p:nvSpPr>
          <p:cNvPr id="14" name="화살표: 오른쪽 8">
            <a:extLst>
              <a:ext uri="{FF2B5EF4-FFF2-40B4-BE49-F238E27FC236}">
                <a16:creationId xmlns:a16="http://schemas.microsoft.com/office/drawing/2014/main" id="{52CF7D31-711E-46D8-88EB-6A77981ADE0D}"/>
              </a:ext>
            </a:extLst>
          </p:cNvPr>
          <p:cNvSpPr/>
          <p:nvPr/>
        </p:nvSpPr>
        <p:spPr bwMode="auto">
          <a:xfrm>
            <a:off x="5934333" y="3512842"/>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 name="TextBox 5"/>
          <p:cNvSpPr txBox="1"/>
          <p:nvPr/>
        </p:nvSpPr>
        <p:spPr>
          <a:xfrm>
            <a:off x="429768" y="5277351"/>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Failover VM, point </a:t>
            </a:r>
            <a:r>
              <a:rPr lang="ko-KR" altLang="en-US" sz="1100" b="1" dirty="0">
                <a:solidFill>
                  <a:schemeClr val="tx1">
                    <a:lumMod val="85000"/>
                    <a:lumOff val="15000"/>
                  </a:schemeClr>
                </a:solidFill>
                <a:latin typeface="HP Simplified" pitchFamily="34" charset="0"/>
                <a:cs typeface="HP Simplified" pitchFamily="34" charset="0"/>
              </a:rPr>
              <a:t>선택</a:t>
            </a:r>
          </a:p>
        </p:txBody>
      </p:sp>
      <p:sp>
        <p:nvSpPr>
          <p:cNvPr id="11" name="TextBox 10"/>
          <p:cNvSpPr txBox="1"/>
          <p:nvPr/>
        </p:nvSpPr>
        <p:spPr>
          <a:xfrm>
            <a:off x="6804233" y="5251182"/>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완료</a:t>
            </a: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580649"/>
            <a:ext cx="4788146" cy="342282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872" y="1580649"/>
            <a:ext cx="4794496" cy="3416476"/>
          </a:xfrm>
          <a:prstGeom prst="rect">
            <a:avLst/>
          </a:prstGeom>
        </p:spPr>
      </p:pic>
    </p:spTree>
    <p:extLst>
      <p:ext uri="{BB962C8B-B14F-4D97-AF65-F5344CB8AC3E}">
        <p14:creationId xmlns:p14="http://schemas.microsoft.com/office/powerpoint/2010/main" val="1358701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6. Replication – Failover Test</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947560"/>
            <a:ext cx="8337979" cy="4432528"/>
          </a:xfrm>
          <a:prstGeom prst="rect">
            <a:avLst/>
          </a:prstGeom>
        </p:spPr>
      </p:pic>
      <p:sp>
        <p:nvSpPr>
          <p:cNvPr id="6" name="TextBox 5"/>
          <p:cNvSpPr txBox="1"/>
          <p:nvPr/>
        </p:nvSpPr>
        <p:spPr>
          <a:xfrm>
            <a:off x="8437668" y="3033019"/>
            <a:ext cx="37543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Failover </a:t>
            </a:r>
            <a:r>
              <a:rPr lang="ko-KR" altLang="en-US" sz="1100" b="1" dirty="0">
                <a:solidFill>
                  <a:schemeClr val="tx1">
                    <a:lumMod val="85000"/>
                    <a:lumOff val="15000"/>
                  </a:schemeClr>
                </a:solidFill>
                <a:latin typeface="HP Simplified" pitchFamily="34" charset="0"/>
                <a:cs typeface="HP Simplified" pitchFamily="34" charset="0"/>
              </a:rPr>
              <a:t>완료 후 </a:t>
            </a:r>
            <a:r>
              <a:rPr lang="en-US" altLang="ko-KR" sz="1100" b="1" dirty="0">
                <a:solidFill>
                  <a:schemeClr val="tx1">
                    <a:lumMod val="85000"/>
                    <a:lumOff val="15000"/>
                  </a:schemeClr>
                </a:solidFill>
                <a:latin typeface="HP Simplified" pitchFamily="34" charset="0"/>
                <a:cs typeface="HP Simplified" pitchFamily="34" charset="0"/>
              </a:rPr>
              <a:t>VM Booting </a:t>
            </a:r>
            <a:r>
              <a:rPr lang="ko-KR" altLang="en-US" sz="1100" b="1" dirty="0">
                <a:solidFill>
                  <a:schemeClr val="tx1">
                    <a:lumMod val="85000"/>
                    <a:lumOff val="15000"/>
                  </a:schemeClr>
                </a:solidFill>
                <a:latin typeface="HP Simplified" pitchFamily="34" charset="0"/>
                <a:cs typeface="HP Simplified" pitchFamily="34" charset="0"/>
              </a:rPr>
              <a:t>완료</a:t>
            </a:r>
          </a:p>
        </p:txBody>
      </p:sp>
    </p:spTree>
    <p:extLst>
      <p:ext uri="{BB962C8B-B14F-4D97-AF65-F5344CB8AC3E}">
        <p14:creationId xmlns:p14="http://schemas.microsoft.com/office/powerpoint/2010/main" val="1500360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부제목 3"/>
          <p:cNvSpPr>
            <a:spLocks noGrp="1"/>
          </p:cNvSpPr>
          <p:nvPr>
            <p:ph type="subTitle" idx="1"/>
          </p:nvPr>
        </p:nvSpPr>
        <p:spPr>
          <a:xfrm>
            <a:off x="2046950" y="1854015"/>
            <a:ext cx="8334539" cy="2992582"/>
          </a:xfrm>
        </p:spPr>
        <p:txBody>
          <a:bodyPr/>
          <a:lstStyle/>
          <a:p>
            <a:pPr marL="0" indent="0" algn="ctr">
              <a:buNone/>
            </a:pPr>
            <a:r>
              <a:rPr lang="en-US" altLang="ko-KR" sz="2800" b="1" dirty="0">
                <a:solidFill>
                  <a:srgbClr val="002060"/>
                </a:solidFill>
              </a:rPr>
              <a:t>7. </a:t>
            </a:r>
            <a:r>
              <a:rPr lang="en-US" altLang="ko-KR" sz="2800" b="1" dirty="0" err="1">
                <a:solidFill>
                  <a:srgbClr val="002060"/>
                </a:solidFill>
              </a:rPr>
              <a:t>SureBackup</a:t>
            </a:r>
            <a:endParaRPr lang="ko-KR" altLang="en-US" sz="2800" b="1" dirty="0">
              <a:solidFill>
                <a:srgbClr val="002060"/>
              </a:solidFill>
            </a:endParaRPr>
          </a:p>
        </p:txBody>
      </p:sp>
    </p:spTree>
    <p:extLst>
      <p:ext uri="{BB962C8B-B14F-4D97-AF65-F5344CB8AC3E}">
        <p14:creationId xmlns:p14="http://schemas.microsoft.com/office/powerpoint/2010/main" val="31107032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Application Group</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7029492" y="1350523"/>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Application Group &gt; Virtual Lab &gt; </a:t>
            </a:r>
            <a:r>
              <a:rPr lang="en-US" altLang="ko-KR" sz="1100" b="1" dirty="0" err="1">
                <a:solidFill>
                  <a:schemeClr val="tx1">
                    <a:lumMod val="85000"/>
                    <a:lumOff val="15000"/>
                  </a:schemeClr>
                </a:solidFill>
                <a:latin typeface="HP Simplified" pitchFamily="34" charset="0"/>
                <a:cs typeface="HP Simplified" pitchFamily="34" charset="0"/>
              </a:rPr>
              <a:t>SureBackup</a:t>
            </a:r>
            <a:r>
              <a:rPr lang="en-US" altLang="ko-KR" sz="1100" b="1" dirty="0">
                <a:solidFill>
                  <a:schemeClr val="tx1">
                    <a:lumMod val="85000"/>
                    <a:lumOff val="15000"/>
                  </a:schemeClr>
                </a:solidFill>
                <a:latin typeface="HP Simplified" pitchFamily="34" charset="0"/>
                <a:cs typeface="HP Simplified" pitchFamily="34" charset="0"/>
              </a:rPr>
              <a:t> Job </a:t>
            </a:r>
            <a:r>
              <a:rPr lang="ko-KR" altLang="en-US" sz="1100" b="1" dirty="0">
                <a:solidFill>
                  <a:schemeClr val="tx1">
                    <a:lumMod val="85000"/>
                    <a:lumOff val="15000"/>
                  </a:schemeClr>
                </a:solidFill>
                <a:latin typeface="HP Simplified" pitchFamily="34" charset="0"/>
                <a:cs typeface="HP Simplified" pitchFamily="34" charset="0"/>
              </a:rPr>
              <a:t>진행</a:t>
            </a: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804678"/>
            <a:ext cx="6293173" cy="4718292"/>
          </a:xfrm>
          <a:prstGeom prst="rect">
            <a:avLst/>
          </a:prstGeom>
        </p:spPr>
      </p:pic>
    </p:spTree>
    <p:extLst>
      <p:ext uri="{BB962C8B-B14F-4D97-AF65-F5344CB8AC3E}">
        <p14:creationId xmlns:p14="http://schemas.microsoft.com/office/powerpoint/2010/main" val="3792157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Application Group</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728049"/>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Application Group </a:t>
            </a:r>
            <a:r>
              <a:rPr lang="ko-KR" altLang="en-US" sz="1100" b="1" dirty="0">
                <a:solidFill>
                  <a:schemeClr val="tx1">
                    <a:lumMod val="85000"/>
                    <a:lumOff val="15000"/>
                  </a:schemeClr>
                </a:solidFill>
                <a:latin typeface="HP Simplified" pitchFamily="34" charset="0"/>
                <a:cs typeface="HP Simplified" pitchFamily="34" charset="0"/>
              </a:rPr>
              <a:t>생성</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768624"/>
            <a:ext cx="4534133" cy="4692891"/>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0615" y="1400481"/>
            <a:ext cx="4788146" cy="3429176"/>
          </a:xfrm>
          <a:prstGeom prst="rect">
            <a:avLst/>
          </a:prstGeom>
        </p:spPr>
      </p:pic>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695819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Application Group</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284169"/>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Application Group Verification – Role, Startup Option</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813333"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736" y="1057562"/>
            <a:ext cx="4794496" cy="4115011"/>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010168"/>
            <a:ext cx="4807197" cy="4032457"/>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7895" y="4045180"/>
            <a:ext cx="3482064" cy="2477977"/>
          </a:xfrm>
          <a:prstGeom prst="rect">
            <a:avLst/>
          </a:prstGeom>
        </p:spPr>
      </p:pic>
    </p:spTree>
    <p:extLst>
      <p:ext uri="{BB962C8B-B14F-4D97-AF65-F5344CB8AC3E}">
        <p14:creationId xmlns:p14="http://schemas.microsoft.com/office/powerpoint/2010/main" val="1459654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에 가상의 </a:t>
            </a:r>
            <a:r>
              <a:rPr lang="en-US" altLang="ko-KR" sz="1100" b="1" dirty="0">
                <a:solidFill>
                  <a:schemeClr val="tx1">
                    <a:lumMod val="85000"/>
                    <a:lumOff val="15000"/>
                  </a:schemeClr>
                </a:solidFill>
                <a:latin typeface="HP Simplified" pitchFamily="34" charset="0"/>
                <a:cs typeface="HP Simplified" pitchFamily="34" charset="0"/>
              </a:rPr>
              <a:t>Virtual Lab VM </a:t>
            </a:r>
            <a:r>
              <a:rPr lang="ko-KR" altLang="en-US" sz="1100" b="1" dirty="0">
                <a:solidFill>
                  <a:schemeClr val="tx1">
                    <a:lumMod val="85000"/>
                    <a:lumOff val="15000"/>
                  </a:schemeClr>
                </a:solidFill>
                <a:latin typeface="HP Simplified" pitchFamily="34" charset="0"/>
                <a:cs typeface="HP Simplified" pitchFamily="34" charset="0"/>
              </a:rPr>
              <a:t>생성</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9377" y="1400480"/>
            <a:ext cx="4807197" cy="342917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457" y="774732"/>
            <a:ext cx="4349974" cy="4718292"/>
          </a:xfrm>
          <a:prstGeom prst="rect">
            <a:avLst/>
          </a:prstGeom>
        </p:spPr>
      </p:pic>
    </p:spTree>
    <p:extLst>
      <p:ext uri="{BB962C8B-B14F-4D97-AF65-F5344CB8AC3E}">
        <p14:creationId xmlns:p14="http://schemas.microsoft.com/office/powerpoint/2010/main" val="38894842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Hyper-V</a:t>
            </a: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에 가상의 </a:t>
            </a:r>
            <a:r>
              <a:rPr lang="en-US" altLang="ko-KR" sz="1100" b="1" dirty="0">
                <a:solidFill>
                  <a:schemeClr val="tx1">
                    <a:lumMod val="85000"/>
                    <a:lumOff val="15000"/>
                  </a:schemeClr>
                </a:solidFill>
                <a:latin typeface="HP Simplified" pitchFamily="34" charset="0"/>
                <a:cs typeface="HP Simplified" pitchFamily="34" charset="0"/>
              </a:rPr>
              <a:t>Virtual Lab VM </a:t>
            </a:r>
            <a:r>
              <a:rPr lang="ko-KR" altLang="en-US" sz="1100" b="1" dirty="0">
                <a:solidFill>
                  <a:schemeClr val="tx1">
                    <a:lumMod val="85000"/>
                    <a:lumOff val="15000"/>
                  </a:schemeClr>
                </a:solidFill>
                <a:latin typeface="HP Simplified" pitchFamily="34" charset="0"/>
                <a:cs typeface="HP Simplified" pitchFamily="34" charset="0"/>
              </a:rPr>
              <a:t>생성</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602" y="1498568"/>
            <a:ext cx="4794496" cy="343552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082623"/>
            <a:ext cx="4788146" cy="4267419"/>
          </a:xfrm>
          <a:prstGeom prst="rect">
            <a:avLst/>
          </a:prstGeom>
        </p:spPr>
      </p:pic>
      <p:pic>
        <p:nvPicPr>
          <p:cNvPr id="9" name="그림 8"/>
          <p:cNvPicPr>
            <a:picLocks noChangeAspect="1"/>
          </p:cNvPicPr>
          <p:nvPr/>
        </p:nvPicPr>
        <p:blipFill>
          <a:blip r:embed="rId5"/>
          <a:stretch>
            <a:fillRect/>
          </a:stretch>
        </p:blipFill>
        <p:spPr>
          <a:xfrm>
            <a:off x="5942258" y="3548270"/>
            <a:ext cx="3444776" cy="2377381"/>
          </a:xfrm>
          <a:prstGeom prst="rect">
            <a:avLst/>
          </a:prstGeom>
        </p:spPr>
      </p:pic>
      <p:sp>
        <p:nvSpPr>
          <p:cNvPr id="11" name="TextBox 10"/>
          <p:cNvSpPr txBox="1"/>
          <p:nvPr/>
        </p:nvSpPr>
        <p:spPr>
          <a:xfrm>
            <a:off x="5942258" y="4542035"/>
            <a:ext cx="4354788" cy="38985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800" b="1" dirty="0">
                <a:solidFill>
                  <a:srgbClr val="002060"/>
                </a:solidFill>
                <a:latin typeface="HP Simplified" pitchFamily="34" charset="0"/>
                <a:cs typeface="HP Simplified" pitchFamily="34" charset="0"/>
              </a:rPr>
              <a:t>Hyper-V</a:t>
            </a:r>
            <a:r>
              <a:rPr lang="ko-KR" altLang="en-US" sz="800" b="1" dirty="0">
                <a:solidFill>
                  <a:srgbClr val="002060"/>
                </a:solidFill>
                <a:latin typeface="HP Simplified" pitchFamily="34" charset="0"/>
                <a:cs typeface="HP Simplified" pitchFamily="34" charset="0"/>
              </a:rPr>
              <a:t> </a:t>
            </a:r>
            <a:r>
              <a:rPr lang="en-US" altLang="ko-KR" sz="800" b="1" dirty="0">
                <a:solidFill>
                  <a:srgbClr val="002060"/>
                </a:solidFill>
                <a:latin typeface="HP Simplified" pitchFamily="34" charset="0"/>
                <a:cs typeface="HP Simplified" pitchFamily="34" charset="0"/>
              </a:rPr>
              <a:t>Host</a:t>
            </a:r>
            <a:r>
              <a:rPr lang="ko-KR" altLang="en-US" sz="800" b="1" dirty="0">
                <a:solidFill>
                  <a:srgbClr val="002060"/>
                </a:solidFill>
                <a:latin typeface="HP Simplified" pitchFamily="34" charset="0"/>
                <a:cs typeface="HP Simplified" pitchFamily="34" charset="0"/>
              </a:rPr>
              <a:t>에 생성된 </a:t>
            </a:r>
            <a:r>
              <a:rPr lang="en-US" altLang="ko-KR" sz="800" b="1" dirty="0">
                <a:solidFill>
                  <a:srgbClr val="002060"/>
                </a:solidFill>
                <a:latin typeface="HP Simplified" pitchFamily="34" charset="0"/>
                <a:cs typeface="HP Simplified" pitchFamily="34" charset="0"/>
              </a:rPr>
              <a:t>Virtual Lab VM</a:t>
            </a:r>
          </a:p>
          <a:p>
            <a:pPr marL="171450" indent="-171450" defTabSz="430213">
              <a:spcAft>
                <a:spcPts val="400"/>
              </a:spcAft>
              <a:buSzPct val="100000"/>
              <a:buFont typeface="Wingdings" panose="05000000000000000000" pitchFamily="2" charset="2"/>
              <a:buChar char="§"/>
            </a:pPr>
            <a:r>
              <a:rPr lang="en-US" altLang="ko-KR" sz="800" b="1" dirty="0" err="1">
                <a:solidFill>
                  <a:srgbClr val="002060"/>
                </a:solidFill>
                <a:latin typeface="HP Simplified" pitchFamily="34" charset="0"/>
                <a:cs typeface="HP Simplified" pitchFamily="34" charset="0"/>
              </a:rPr>
              <a:t>vCpu</a:t>
            </a:r>
            <a:r>
              <a:rPr lang="en-US" altLang="ko-KR" sz="800" b="1" dirty="0">
                <a:solidFill>
                  <a:srgbClr val="002060"/>
                </a:solidFill>
                <a:latin typeface="HP Simplified" pitchFamily="34" charset="0"/>
                <a:cs typeface="HP Simplified" pitchFamily="34" charset="0"/>
              </a:rPr>
              <a:t> 1ea, Memory 1G</a:t>
            </a:r>
            <a:endParaRPr lang="ko-KR" altLang="en-US" sz="800" b="1" dirty="0">
              <a:solidFill>
                <a:srgbClr val="002060"/>
              </a:solidFill>
              <a:latin typeface="HP Simplified" pitchFamily="34" charset="0"/>
              <a:cs typeface="HP Simplified" pitchFamily="34" charset="0"/>
            </a:endParaRPr>
          </a:p>
        </p:txBody>
      </p:sp>
    </p:spTree>
    <p:extLst>
      <p:ext uri="{BB962C8B-B14F-4D97-AF65-F5344CB8AC3E}">
        <p14:creationId xmlns:p14="http://schemas.microsoft.com/office/powerpoint/2010/main" val="366657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sz="quarter" idx="11"/>
          </p:nvPr>
        </p:nvSpPr>
        <p:spPr>
          <a:xfrm>
            <a:off x="519218" y="1163714"/>
            <a:ext cx="11152716" cy="4957532"/>
          </a:xfrm>
        </p:spPr>
        <p:txBody>
          <a:bodyPr/>
          <a:lstStyle/>
          <a:p>
            <a:pPr fontAlgn="t">
              <a:spcBef>
                <a:spcPts val="500"/>
              </a:spcBef>
            </a:pPr>
            <a:r>
              <a:rPr lang="en-US" sz="2133" b="1" dirty="0">
                <a:ln w="3175">
                  <a:noFill/>
                </a:ln>
                <a:gradFill>
                  <a:gsLst>
                    <a:gs pos="0">
                      <a:srgbClr val="000000">
                        <a:lumMod val="50000"/>
                        <a:lumOff val="50000"/>
                      </a:srgbClr>
                    </a:gs>
                    <a:gs pos="100000">
                      <a:srgbClr val="000000">
                        <a:lumMod val="50000"/>
                        <a:lumOff val="50000"/>
                      </a:srgbClr>
                    </a:gs>
                  </a:gsLst>
                  <a:lin ang="5400000" scaled="0"/>
                </a:gradFill>
                <a:cs typeface="Arial" charset="0"/>
              </a:rPr>
              <a:t>Direct Storage Access (VMware)</a:t>
            </a:r>
            <a:endParaRPr lang="en-US" sz="2133"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a:p>
            <a:pPr fontAlgn="t">
              <a:spcBef>
                <a:spcPts val="500"/>
              </a:spcBef>
            </a:pPr>
            <a:r>
              <a:rPr lang="en-US" sz="1867" b="1" dirty="0">
                <a:ln w="3175">
                  <a:noFill/>
                </a:ln>
                <a:solidFill>
                  <a:srgbClr val="FFFFFF">
                    <a:lumMod val="50000"/>
                  </a:srgbClr>
                </a:solidFill>
                <a:cs typeface="Arial" charset="0"/>
              </a:rPr>
              <a:t>B. Direct NFS Access</a:t>
            </a:r>
            <a:endParaRPr lang="en-US" sz="1867" dirty="0">
              <a:solidFill>
                <a:srgbClr val="FFFFFF">
                  <a:lumMod val="50000"/>
                </a:srgbClr>
              </a:solidFill>
              <a:latin typeface="Segoe UI Light" pitchFamily="34" charset="0"/>
            </a:endParaRPr>
          </a:p>
          <a:p>
            <a:pPr fontAlgn="t">
              <a:spcBef>
                <a:spcPts val="500"/>
              </a:spcBef>
            </a:pPr>
            <a:r>
              <a:rPr lang="en-US" sz="1600" b="1" dirty="0"/>
              <a:t>Benefits</a:t>
            </a:r>
            <a:endParaRPr lang="en-US" sz="16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Recommended transport mode for VMs whose disks</a:t>
            </a:r>
            <a:br>
              <a:rPr lang="en-US" sz="1400" dirty="0"/>
            </a:br>
            <a:r>
              <a:rPr lang="en-US" sz="1400" dirty="0"/>
              <a:t>are located on NFS </a:t>
            </a:r>
            <a:r>
              <a:rPr lang="en-US" sz="1400" dirty="0" err="1"/>
              <a:t>datastores</a:t>
            </a:r>
            <a:endParaRPr lang="en-US" sz="14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Veeam Backup &amp; Replication bypasses the ESX(</a:t>
            </a:r>
            <a:r>
              <a:rPr lang="en-US" sz="1400" dirty="0" err="1"/>
              <a:t>i</a:t>
            </a:r>
            <a:r>
              <a:rPr lang="en-US" sz="1400" dirty="0"/>
              <a:t>) host</a:t>
            </a:r>
            <a:br>
              <a:rPr lang="en-US" sz="1400" dirty="0"/>
            </a:br>
            <a:r>
              <a:rPr lang="en-US" sz="1400" dirty="0"/>
              <a:t>and reads/writes data directly from/to NFS </a:t>
            </a:r>
            <a:r>
              <a:rPr lang="en-US" sz="1400" dirty="0" err="1"/>
              <a:t>datastores</a:t>
            </a:r>
            <a:endParaRPr lang="en-US" sz="14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VM data still travels over the LAN but there is no load</a:t>
            </a:r>
            <a:br>
              <a:rPr lang="en-US" sz="1400" dirty="0"/>
            </a:br>
            <a:r>
              <a:rPr lang="en-US" sz="1400" dirty="0"/>
              <a:t>on the ESX(</a:t>
            </a:r>
            <a:r>
              <a:rPr lang="en-US" sz="1400" dirty="0" err="1"/>
              <a:t>i</a:t>
            </a:r>
            <a:r>
              <a:rPr lang="en-US" sz="1400" dirty="0"/>
              <a:t>) host</a:t>
            </a:r>
          </a:p>
          <a:p>
            <a:pPr fontAlgn="t">
              <a:spcBef>
                <a:spcPts val="1500"/>
              </a:spcBef>
            </a:pPr>
            <a:r>
              <a:rPr lang="en-US" sz="1600" b="1" dirty="0"/>
              <a:t>Considerations</a:t>
            </a:r>
            <a:endParaRPr lang="en-US" sz="1600" dirty="0"/>
          </a:p>
          <a:p>
            <a:pPr marL="285744" indent="-285744" fontAlgn="t">
              <a:spcBef>
                <a:spcPts val="500"/>
              </a:spcBef>
              <a:buClr>
                <a:schemeClr val="tx1">
                  <a:lumMod val="50000"/>
                  <a:lumOff val="50000"/>
                </a:schemeClr>
              </a:buClr>
              <a:buFont typeface="Arial" panose="020B0604020202020204" pitchFamily="34" charset="0"/>
              <a:buChar char="•"/>
            </a:pPr>
            <a:r>
              <a:rPr lang="en-US" sz="1400" dirty="0"/>
              <a:t>Cannot be used for VMs that have at least one snapshot</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Cannot be used VMware tools quiescence option is enabled</a:t>
            </a:r>
          </a:p>
          <a:p>
            <a:pPr marL="285744" indent="-285744" fontAlgn="t">
              <a:spcBef>
                <a:spcPts val="500"/>
              </a:spcBef>
              <a:buClr>
                <a:schemeClr val="tx1">
                  <a:lumMod val="50000"/>
                  <a:lumOff val="50000"/>
                </a:schemeClr>
              </a:buClr>
              <a:buFont typeface="Arial" panose="020B0604020202020204" pitchFamily="34" charset="0"/>
              <a:buChar char="•"/>
            </a:pPr>
            <a:r>
              <a:rPr lang="en-US" sz="1400" dirty="0"/>
              <a:t>If a VM has some disks that cannot be processed in the Direct NFS access mode, Veeam Backup &amp; Replication processes all VM disks in the Network mode</a:t>
            </a:r>
          </a:p>
        </p:txBody>
      </p:sp>
      <p:sp>
        <p:nvSpPr>
          <p:cNvPr id="2" name="Title 1"/>
          <p:cNvSpPr>
            <a:spLocks noGrp="1"/>
          </p:cNvSpPr>
          <p:nvPr>
            <p:ph type="title"/>
          </p:nvPr>
        </p:nvSpPr>
        <p:spPr/>
        <p:txBody>
          <a:bodyPr vert="horz" lIns="0" tIns="0" rIns="0" bIns="0" rtlCol="0" anchor="ctr" anchorCtr="0">
            <a:noAutofit/>
          </a:bodyPr>
          <a:lstStyle/>
          <a:p>
            <a:r>
              <a:rPr lang="en-US" sz="2600" b="1" dirty="0">
                <a:solidFill>
                  <a:srgbClr val="002060"/>
                </a:solidFill>
                <a:latin typeface="맑은 고딕" panose="020B0503020000020004" pitchFamily="50" charset="-127"/>
                <a:cs typeface="Arial" panose="020B0604020202020204" pitchFamily="34" charset="0"/>
              </a:rPr>
              <a:t>Transport Modes </a:t>
            </a:r>
            <a:endParaRPr lang="ru-RU" sz="2600" b="1" dirty="0">
              <a:solidFill>
                <a:srgbClr val="002060"/>
              </a:solidFill>
              <a:cs typeface="Arial" panose="020B0604020202020204" pitchFamily="34" charset="0"/>
            </a:endParaRPr>
          </a:p>
        </p:txBody>
      </p:sp>
      <p:pic>
        <p:nvPicPr>
          <p:cNvPr id="63" name="Picture 62"/>
          <p:cNvPicPr>
            <a:picLocks noChangeAspect="1"/>
          </p:cNvPicPr>
          <p:nvPr/>
        </p:nvPicPr>
        <p:blipFill>
          <a:blip r:embed="rId4"/>
          <a:stretch>
            <a:fillRect/>
          </a:stretch>
        </p:blipFill>
        <p:spPr>
          <a:xfrm>
            <a:off x="2994612" y="1859415"/>
            <a:ext cx="371429" cy="152381"/>
          </a:xfrm>
          <a:prstGeom prst="rect">
            <a:avLst/>
          </a:prstGeom>
        </p:spPr>
      </p:pic>
      <p:pic>
        <p:nvPicPr>
          <p:cNvPr id="64" name="Picture 63" descr="direct_nfs_client.png"/>
          <p:cNvPicPr/>
          <p:nvPr/>
        </p:nvPicPr>
        <p:blipFill>
          <a:blip r:embed="rId5">
            <a:extLst>
              <a:ext uri="{28A0092B-C50C-407E-A947-70E740481C1C}">
                <a14:useLocalDpi xmlns:a14="http://schemas.microsoft.com/office/drawing/2010/main" val="0"/>
              </a:ext>
            </a:extLst>
          </a:blip>
          <a:srcRect/>
          <a:stretch>
            <a:fillRect/>
          </a:stretch>
        </p:blipFill>
        <p:spPr bwMode="auto">
          <a:xfrm>
            <a:off x="7240335" y="1004757"/>
            <a:ext cx="3759360" cy="3764467"/>
          </a:xfrm>
          <a:prstGeom prst="rect">
            <a:avLst/>
          </a:prstGeom>
          <a:noFill/>
          <a:ln>
            <a:noFill/>
          </a:ln>
        </p:spPr>
      </p:pic>
    </p:spTree>
    <p:custDataLst>
      <p:tags r:id="rId1"/>
    </p:custDataLst>
    <p:extLst>
      <p:ext uri="{BB962C8B-B14F-4D97-AF65-F5344CB8AC3E}">
        <p14:creationId xmlns:p14="http://schemas.microsoft.com/office/powerpoint/2010/main" val="4212208134"/>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Hyper-V</a:t>
            </a:r>
            <a:r>
              <a:rPr lang="ko-KR" altLang="en-US" sz="1100" b="1" dirty="0">
                <a:solidFill>
                  <a:schemeClr val="tx1">
                    <a:lumMod val="85000"/>
                    <a:lumOff val="15000"/>
                  </a:schemeClr>
                </a:solidFill>
                <a:latin typeface="HP Simplified" pitchFamily="34" charset="0"/>
                <a:cs typeface="HP Simplified" pitchFamily="34" charset="0"/>
              </a:rPr>
              <a:t> </a:t>
            </a:r>
            <a:r>
              <a:rPr lang="en-US" altLang="ko-KR" sz="1100" b="1" dirty="0">
                <a:solidFill>
                  <a:schemeClr val="tx1">
                    <a:lumMod val="85000"/>
                    <a:lumOff val="15000"/>
                  </a:schemeClr>
                </a:solidFill>
                <a:latin typeface="HP Simplified" pitchFamily="34" charset="0"/>
                <a:cs typeface="HP Simplified" pitchFamily="34" charset="0"/>
              </a:rPr>
              <a:t>Host</a:t>
            </a:r>
            <a:r>
              <a:rPr lang="ko-KR" altLang="en-US" sz="1100" b="1" dirty="0">
                <a:solidFill>
                  <a:schemeClr val="tx1">
                    <a:lumMod val="85000"/>
                    <a:lumOff val="15000"/>
                  </a:schemeClr>
                </a:solidFill>
                <a:latin typeface="HP Simplified" pitchFamily="34" charset="0"/>
                <a:cs typeface="HP Simplified" pitchFamily="34" charset="0"/>
              </a:rPr>
              <a:t>에 가상의 </a:t>
            </a:r>
            <a:r>
              <a:rPr lang="en-US" altLang="ko-KR" sz="1100" b="1" dirty="0">
                <a:solidFill>
                  <a:schemeClr val="tx1">
                    <a:lumMod val="85000"/>
                    <a:lumOff val="15000"/>
                  </a:schemeClr>
                </a:solidFill>
                <a:latin typeface="HP Simplified" pitchFamily="34" charset="0"/>
                <a:cs typeface="HP Simplified" pitchFamily="34" charset="0"/>
              </a:rPr>
              <a:t>Virtual Lab VM </a:t>
            </a:r>
            <a:r>
              <a:rPr lang="ko-KR" altLang="en-US" sz="1100" b="1" dirty="0">
                <a:solidFill>
                  <a:schemeClr val="tx1">
                    <a:lumMod val="85000"/>
                    <a:lumOff val="15000"/>
                  </a:schemeClr>
                </a:solidFill>
                <a:latin typeface="HP Simplified" pitchFamily="34" charset="0"/>
                <a:cs typeface="HP Simplified" pitchFamily="34" charset="0"/>
              </a:rPr>
              <a:t>생성</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602" y="1498568"/>
            <a:ext cx="4794496" cy="343552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082623"/>
            <a:ext cx="4788146" cy="4267419"/>
          </a:xfrm>
          <a:prstGeom prst="rect">
            <a:avLst/>
          </a:prstGeom>
        </p:spPr>
      </p:pic>
      <p:pic>
        <p:nvPicPr>
          <p:cNvPr id="9" name="그림 8"/>
          <p:cNvPicPr>
            <a:picLocks noChangeAspect="1"/>
          </p:cNvPicPr>
          <p:nvPr/>
        </p:nvPicPr>
        <p:blipFill>
          <a:blip r:embed="rId5"/>
          <a:stretch>
            <a:fillRect/>
          </a:stretch>
        </p:blipFill>
        <p:spPr>
          <a:xfrm>
            <a:off x="5942258" y="3548270"/>
            <a:ext cx="3444776" cy="2377381"/>
          </a:xfrm>
          <a:prstGeom prst="rect">
            <a:avLst/>
          </a:prstGeom>
        </p:spPr>
      </p:pic>
      <p:sp>
        <p:nvSpPr>
          <p:cNvPr id="11" name="TextBox 10"/>
          <p:cNvSpPr txBox="1"/>
          <p:nvPr/>
        </p:nvSpPr>
        <p:spPr>
          <a:xfrm>
            <a:off x="5942258" y="4542035"/>
            <a:ext cx="4354788" cy="38985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800" b="1" dirty="0">
                <a:solidFill>
                  <a:srgbClr val="002060"/>
                </a:solidFill>
                <a:latin typeface="HP Simplified" pitchFamily="34" charset="0"/>
                <a:cs typeface="HP Simplified" pitchFamily="34" charset="0"/>
              </a:rPr>
              <a:t>Hyper-V</a:t>
            </a:r>
            <a:r>
              <a:rPr lang="ko-KR" altLang="en-US" sz="800" b="1" dirty="0">
                <a:solidFill>
                  <a:srgbClr val="002060"/>
                </a:solidFill>
                <a:latin typeface="HP Simplified" pitchFamily="34" charset="0"/>
                <a:cs typeface="HP Simplified" pitchFamily="34" charset="0"/>
              </a:rPr>
              <a:t> </a:t>
            </a:r>
            <a:r>
              <a:rPr lang="en-US" altLang="ko-KR" sz="800" b="1" dirty="0">
                <a:solidFill>
                  <a:srgbClr val="002060"/>
                </a:solidFill>
                <a:latin typeface="HP Simplified" pitchFamily="34" charset="0"/>
                <a:cs typeface="HP Simplified" pitchFamily="34" charset="0"/>
              </a:rPr>
              <a:t>Host</a:t>
            </a:r>
            <a:r>
              <a:rPr lang="ko-KR" altLang="en-US" sz="800" b="1" dirty="0">
                <a:solidFill>
                  <a:srgbClr val="002060"/>
                </a:solidFill>
                <a:latin typeface="HP Simplified" pitchFamily="34" charset="0"/>
                <a:cs typeface="HP Simplified" pitchFamily="34" charset="0"/>
              </a:rPr>
              <a:t>에 생성된 </a:t>
            </a:r>
            <a:r>
              <a:rPr lang="en-US" altLang="ko-KR" sz="800" b="1" dirty="0">
                <a:solidFill>
                  <a:srgbClr val="002060"/>
                </a:solidFill>
                <a:latin typeface="HP Simplified" pitchFamily="34" charset="0"/>
                <a:cs typeface="HP Simplified" pitchFamily="34" charset="0"/>
              </a:rPr>
              <a:t>Virtual Lab VM</a:t>
            </a:r>
          </a:p>
          <a:p>
            <a:pPr marL="171450" indent="-171450" defTabSz="430213">
              <a:spcAft>
                <a:spcPts val="400"/>
              </a:spcAft>
              <a:buSzPct val="100000"/>
              <a:buFont typeface="Wingdings" panose="05000000000000000000" pitchFamily="2" charset="2"/>
              <a:buChar char="§"/>
            </a:pPr>
            <a:r>
              <a:rPr lang="en-US" altLang="ko-KR" sz="800" b="1" dirty="0" err="1">
                <a:solidFill>
                  <a:srgbClr val="002060"/>
                </a:solidFill>
                <a:latin typeface="HP Simplified" pitchFamily="34" charset="0"/>
                <a:cs typeface="HP Simplified" pitchFamily="34" charset="0"/>
              </a:rPr>
              <a:t>vCpu</a:t>
            </a:r>
            <a:r>
              <a:rPr lang="en-US" altLang="ko-KR" sz="800" b="1" dirty="0">
                <a:solidFill>
                  <a:srgbClr val="002060"/>
                </a:solidFill>
                <a:latin typeface="HP Simplified" pitchFamily="34" charset="0"/>
                <a:cs typeface="HP Simplified" pitchFamily="34" charset="0"/>
              </a:rPr>
              <a:t> 1ea, Memory 1G</a:t>
            </a:r>
            <a:endParaRPr lang="ko-KR" altLang="en-US" sz="800" b="1" dirty="0">
              <a:solidFill>
                <a:srgbClr val="002060"/>
              </a:solidFill>
              <a:latin typeface="HP Simplified" pitchFamily="34" charset="0"/>
              <a:cs typeface="HP Simplified" pitchFamily="34" charset="0"/>
            </a:endParaRPr>
          </a:p>
        </p:txBody>
      </p:sp>
    </p:spTree>
    <p:extLst>
      <p:ext uri="{BB962C8B-B14F-4D97-AF65-F5344CB8AC3E}">
        <p14:creationId xmlns:p14="http://schemas.microsoft.com/office/powerpoint/2010/main" val="37453977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Virtual Lab VM IP </a:t>
            </a:r>
            <a:r>
              <a:rPr lang="ko-KR" altLang="en-US" sz="1100" b="1" dirty="0">
                <a:solidFill>
                  <a:schemeClr val="tx1">
                    <a:lumMod val="85000"/>
                    <a:lumOff val="15000"/>
                  </a:schemeClr>
                </a:solidFill>
                <a:latin typeface="HP Simplified" pitchFamily="34" charset="0"/>
                <a:cs typeface="HP Simplified" pitchFamily="34" charset="0"/>
              </a:rPr>
              <a:t>설정</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602" y="1720763"/>
            <a:ext cx="4800847" cy="342917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4412"/>
            <a:ext cx="4788146" cy="3435527"/>
          </a:xfrm>
          <a:prstGeom prst="rect">
            <a:avLst/>
          </a:prstGeom>
        </p:spPr>
      </p:pic>
    </p:spTree>
    <p:extLst>
      <p:ext uri="{BB962C8B-B14F-4D97-AF65-F5344CB8AC3E}">
        <p14:creationId xmlns:p14="http://schemas.microsoft.com/office/powerpoint/2010/main" val="37892613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Virtual Lab VM IP </a:t>
            </a:r>
            <a:r>
              <a:rPr lang="ko-KR" altLang="en-US" sz="1100" b="1" dirty="0">
                <a:solidFill>
                  <a:schemeClr val="tx1">
                    <a:lumMod val="85000"/>
                    <a:lumOff val="15000"/>
                  </a:schemeClr>
                </a:solidFill>
                <a:latin typeface="HP Simplified" pitchFamily="34" charset="0"/>
                <a:cs typeface="HP Simplified" pitchFamily="34" charset="0"/>
              </a:rPr>
              <a:t>설정</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52" y="1711236"/>
            <a:ext cx="4807197" cy="343552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17587"/>
            <a:ext cx="4794496" cy="3429176"/>
          </a:xfrm>
          <a:prstGeom prst="rect">
            <a:avLst/>
          </a:prstGeom>
        </p:spPr>
      </p:pic>
    </p:spTree>
    <p:extLst>
      <p:ext uri="{BB962C8B-B14F-4D97-AF65-F5344CB8AC3E}">
        <p14:creationId xmlns:p14="http://schemas.microsoft.com/office/powerpoint/2010/main" val="3265926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Virtual Lab</a:t>
            </a:r>
            <a:endParaRPr lang="ko-KR" altLang="en-US" sz="2600" b="1" dirty="0">
              <a:solidFill>
                <a:srgbClr val="002060"/>
              </a:solidFill>
              <a:ea typeface="맑은 고딕" panose="020B0503020000020004" pitchFamily="50" charset="-127"/>
            </a:endParaRP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4850" y="1720762"/>
            <a:ext cx="4807197" cy="342917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720762"/>
            <a:ext cx="4819898" cy="3422826"/>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3803" y="3718004"/>
            <a:ext cx="4076910" cy="1854295"/>
          </a:xfrm>
          <a:prstGeom prst="rect">
            <a:avLst/>
          </a:prstGeom>
        </p:spPr>
      </p:pic>
    </p:spTree>
    <p:extLst>
      <p:ext uri="{BB962C8B-B14F-4D97-AF65-F5344CB8AC3E}">
        <p14:creationId xmlns:p14="http://schemas.microsoft.com/office/powerpoint/2010/main" val="11750868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468" y="1400479"/>
            <a:ext cx="4794496" cy="342917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07" y="1508435"/>
            <a:ext cx="4804141" cy="3213265"/>
          </a:xfrm>
          <a:prstGeom prst="rect">
            <a:avLst/>
          </a:prstGeom>
        </p:spPr>
      </p:pic>
      <p:sp>
        <p:nvSpPr>
          <p:cNvPr id="9" name="직사각형 8"/>
          <p:cNvSpPr/>
          <p:nvPr/>
        </p:nvSpPr>
        <p:spPr>
          <a:xfrm>
            <a:off x="2503413" y="3922776"/>
            <a:ext cx="2781635" cy="667512"/>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247861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ko-KR" altLang="en-US" sz="1100" b="1" dirty="0">
                <a:solidFill>
                  <a:schemeClr val="tx1">
                    <a:lumMod val="85000"/>
                    <a:lumOff val="15000"/>
                  </a:schemeClr>
                </a:solidFill>
                <a:latin typeface="HP Simplified" pitchFamily="34" charset="0"/>
                <a:cs typeface="HP Simplified" pitchFamily="34" charset="0"/>
              </a:rPr>
              <a:t>생성한 </a:t>
            </a:r>
            <a:r>
              <a:rPr lang="en-US" altLang="ko-KR" sz="1100" b="1" dirty="0">
                <a:solidFill>
                  <a:schemeClr val="tx1">
                    <a:lumMod val="85000"/>
                    <a:lumOff val="15000"/>
                  </a:schemeClr>
                </a:solidFill>
                <a:latin typeface="HP Simplified" pitchFamily="34" charset="0"/>
                <a:cs typeface="HP Simplified" pitchFamily="34" charset="0"/>
              </a:rPr>
              <a:t>Virtual Lab VM, Application group </a:t>
            </a:r>
            <a:r>
              <a:rPr lang="ko-KR" altLang="en-US" sz="1100" b="1" dirty="0">
                <a:solidFill>
                  <a:schemeClr val="tx1">
                    <a:lumMod val="85000"/>
                    <a:lumOff val="15000"/>
                  </a:schemeClr>
                </a:solidFill>
                <a:latin typeface="HP Simplified" pitchFamily="34" charset="0"/>
                <a:cs typeface="HP Simplified" pitchFamily="34" charset="0"/>
              </a:rPr>
              <a:t>선택</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3680" y="1400480"/>
            <a:ext cx="4800847" cy="3429176"/>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400480"/>
            <a:ext cx="4813547" cy="3429176"/>
          </a:xfrm>
          <a:prstGeom prst="rect">
            <a:avLst/>
          </a:prstGeom>
        </p:spPr>
      </p:pic>
      <p:sp>
        <p:nvSpPr>
          <p:cNvPr id="9" name="직사각형 8"/>
          <p:cNvSpPr/>
          <p:nvPr/>
        </p:nvSpPr>
        <p:spPr>
          <a:xfrm>
            <a:off x="7969985" y="2075688"/>
            <a:ext cx="1841527" cy="484632"/>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455578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664041"/>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Application group </a:t>
            </a:r>
            <a:r>
              <a:rPr lang="ko-KR" altLang="en-US" sz="1100" b="1" dirty="0">
                <a:solidFill>
                  <a:schemeClr val="tx1">
                    <a:lumMod val="85000"/>
                    <a:lumOff val="15000"/>
                  </a:schemeClr>
                </a:solidFill>
                <a:latin typeface="HP Simplified" pitchFamily="34" charset="0"/>
                <a:cs typeface="HP Simplified" pitchFamily="34" charset="0"/>
              </a:rPr>
              <a:t>및 </a:t>
            </a:r>
            <a:r>
              <a:rPr lang="en-US" altLang="ko-KR" sz="1100" b="1" dirty="0">
                <a:solidFill>
                  <a:schemeClr val="tx1">
                    <a:lumMod val="85000"/>
                    <a:lumOff val="15000"/>
                  </a:schemeClr>
                </a:solidFill>
                <a:latin typeface="HP Simplified" pitchFamily="34" charset="0"/>
                <a:cs typeface="HP Simplified" pitchFamily="34" charset="0"/>
              </a:rPr>
              <a:t>Jobs </a:t>
            </a:r>
            <a:r>
              <a:rPr lang="ko-KR" altLang="en-US" sz="1100" b="1" dirty="0">
                <a:solidFill>
                  <a:schemeClr val="tx1">
                    <a:lumMod val="85000"/>
                    <a:lumOff val="15000"/>
                  </a:schemeClr>
                </a:solidFill>
                <a:latin typeface="HP Simplified" pitchFamily="34" charset="0"/>
                <a:cs typeface="HP Simplified" pitchFamily="34" charset="0"/>
              </a:rPr>
              <a:t>선택</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01" y="1403655"/>
            <a:ext cx="4800847" cy="3422826"/>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403655"/>
            <a:ext cx="4800847" cy="3422826"/>
          </a:xfrm>
          <a:prstGeom prst="rect">
            <a:avLst/>
          </a:prstGeom>
        </p:spPr>
      </p:pic>
    </p:spTree>
    <p:extLst>
      <p:ext uri="{BB962C8B-B14F-4D97-AF65-F5344CB8AC3E}">
        <p14:creationId xmlns:p14="http://schemas.microsoft.com/office/powerpoint/2010/main" val="333628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042249"/>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a:solidFill>
                  <a:schemeClr val="tx1">
                    <a:lumMod val="85000"/>
                    <a:lumOff val="15000"/>
                  </a:schemeClr>
                </a:solidFill>
                <a:latin typeface="HP Simplified" pitchFamily="34" charset="0"/>
                <a:cs typeface="HP Simplified" pitchFamily="34" charset="0"/>
              </a:rPr>
              <a:t>File integrity, Malware scan </a:t>
            </a:r>
            <a:endParaRPr lang="ko-KR" altLang="en-US" sz="1100" b="1" dirty="0">
              <a:solidFill>
                <a:schemeClr val="tx1">
                  <a:lumMod val="85000"/>
                  <a:lumOff val="15000"/>
                </a:schemeClr>
              </a:solidFill>
              <a:latin typeface="HP Simplified" pitchFamily="34" charset="0"/>
              <a:cs typeface="HP Simplified" pitchFamily="34" charset="0"/>
            </a:endParaRP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901" y="768624"/>
            <a:ext cx="3092797" cy="2205050"/>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400480"/>
            <a:ext cx="4800847" cy="3429176"/>
          </a:xfrm>
          <a:prstGeom prst="rect">
            <a:avLst/>
          </a:prstGeom>
        </p:spPr>
      </p:pic>
      <p:pic>
        <p:nvPicPr>
          <p:cNvPr id="10" name="그림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901" y="3181218"/>
            <a:ext cx="3154415" cy="2243048"/>
          </a:xfrm>
          <a:prstGeom prst="rect">
            <a:avLst/>
          </a:prstGeom>
        </p:spPr>
      </p:pic>
    </p:spTree>
    <p:extLst>
      <p:ext uri="{BB962C8B-B14F-4D97-AF65-F5344CB8AC3E}">
        <p14:creationId xmlns:p14="http://schemas.microsoft.com/office/powerpoint/2010/main" val="26781677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188208"/>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err="1">
                <a:solidFill>
                  <a:schemeClr val="tx1">
                    <a:lumMod val="85000"/>
                    <a:lumOff val="15000"/>
                  </a:schemeClr>
                </a:solidFill>
                <a:latin typeface="HP Simplified" pitchFamily="34" charset="0"/>
                <a:cs typeface="HP Simplified" pitchFamily="34" charset="0"/>
              </a:rPr>
              <a:t>SureBackup</a:t>
            </a:r>
            <a:r>
              <a:rPr lang="en-US" altLang="ko-KR" sz="1100" b="1" dirty="0">
                <a:solidFill>
                  <a:schemeClr val="tx1">
                    <a:lumMod val="85000"/>
                    <a:lumOff val="15000"/>
                  </a:schemeClr>
                </a:solidFill>
                <a:latin typeface="HP Simplified" pitchFamily="34" charset="0"/>
                <a:cs typeface="HP Simplified" pitchFamily="34" charset="0"/>
              </a:rPr>
              <a:t> Job </a:t>
            </a:r>
            <a:r>
              <a:rPr lang="ko-KR" altLang="en-US" sz="1100" b="1" dirty="0">
                <a:solidFill>
                  <a:schemeClr val="tx1">
                    <a:lumMod val="85000"/>
                    <a:lumOff val="15000"/>
                  </a:schemeClr>
                </a:solidFill>
                <a:latin typeface="HP Simplified" pitchFamily="34" charset="0"/>
                <a:cs typeface="HP Simplified" pitchFamily="34" charset="0"/>
              </a:rPr>
              <a:t>실행</a:t>
            </a: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506" y="1382180"/>
            <a:ext cx="4392782" cy="3455518"/>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768" y="1380744"/>
            <a:ext cx="4633242" cy="3456954"/>
          </a:xfrm>
          <a:prstGeom prst="rect">
            <a:avLst/>
          </a:prstGeom>
        </p:spPr>
      </p:pic>
    </p:spTree>
    <p:extLst>
      <p:ext uri="{BB962C8B-B14F-4D97-AF65-F5344CB8AC3E}">
        <p14:creationId xmlns:p14="http://schemas.microsoft.com/office/powerpoint/2010/main" val="34274490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7" name="화살표: 오른쪽 8">
            <a:extLst>
              <a:ext uri="{FF2B5EF4-FFF2-40B4-BE49-F238E27FC236}">
                <a16:creationId xmlns:a16="http://schemas.microsoft.com/office/drawing/2014/main" id="{52CF7D31-711E-46D8-88EB-6A77981ADE0D}"/>
              </a:ext>
            </a:extLst>
          </p:cNvPr>
          <p:cNvSpPr/>
          <p:nvPr/>
        </p:nvSpPr>
        <p:spPr bwMode="auto">
          <a:xfrm>
            <a:off x="5694461" y="2825236"/>
            <a:ext cx="495594" cy="579665"/>
          </a:xfrm>
          <a:prstGeom prst="rightArrow">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99" fontAlgn="base">
              <a:spcBef>
                <a:spcPct val="0"/>
              </a:spcBef>
              <a:spcAft>
                <a:spcPct val="0"/>
              </a:spcAft>
            </a:pPr>
            <a:endParaRPr lang="ko-KR" altLang="en-US"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576" y="1086018"/>
            <a:ext cx="4019757" cy="3784795"/>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2726" y="2051268"/>
            <a:ext cx="4076910" cy="1854295"/>
          </a:xfrm>
          <a:prstGeom prst="rect">
            <a:avLst/>
          </a:prstGeom>
        </p:spPr>
      </p:pic>
      <p:sp>
        <p:nvSpPr>
          <p:cNvPr id="6" name="TextBox 5"/>
          <p:cNvSpPr txBox="1"/>
          <p:nvPr/>
        </p:nvSpPr>
        <p:spPr>
          <a:xfrm>
            <a:off x="429768" y="5188208"/>
            <a:ext cx="4599432"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err="1">
                <a:solidFill>
                  <a:schemeClr val="tx1">
                    <a:lumMod val="85000"/>
                    <a:lumOff val="15000"/>
                  </a:schemeClr>
                </a:solidFill>
                <a:latin typeface="HP Simplified" pitchFamily="34" charset="0"/>
                <a:cs typeface="HP Simplified" pitchFamily="34" charset="0"/>
              </a:rPr>
              <a:t>SureBackup</a:t>
            </a:r>
            <a:r>
              <a:rPr lang="en-US" altLang="ko-KR" sz="1100" b="1" dirty="0">
                <a:solidFill>
                  <a:schemeClr val="tx1">
                    <a:lumMod val="85000"/>
                    <a:lumOff val="15000"/>
                  </a:schemeClr>
                </a:solidFill>
                <a:latin typeface="HP Simplified" pitchFamily="34" charset="0"/>
                <a:cs typeface="HP Simplified" pitchFamily="34" charset="0"/>
              </a:rPr>
              <a:t> Job </a:t>
            </a:r>
            <a:r>
              <a:rPr lang="ko-KR" altLang="en-US" sz="1100" b="1" dirty="0">
                <a:solidFill>
                  <a:schemeClr val="tx1">
                    <a:lumMod val="85000"/>
                    <a:lumOff val="15000"/>
                  </a:schemeClr>
                </a:solidFill>
                <a:latin typeface="HP Simplified" pitchFamily="34" charset="0"/>
                <a:cs typeface="HP Simplified" pitchFamily="34" charset="0"/>
              </a:rPr>
              <a:t>실행 후 </a:t>
            </a:r>
            <a:r>
              <a:rPr lang="en-US" altLang="ko-KR" sz="1100" b="1" dirty="0">
                <a:solidFill>
                  <a:schemeClr val="tx1">
                    <a:lumMod val="85000"/>
                    <a:lumOff val="15000"/>
                  </a:schemeClr>
                </a:solidFill>
                <a:latin typeface="HP Simplified" pitchFamily="34" charset="0"/>
                <a:cs typeface="HP Simplified" pitchFamily="34" charset="0"/>
              </a:rPr>
              <a:t>Hyper V Host</a:t>
            </a:r>
            <a:r>
              <a:rPr lang="ko-KR" altLang="en-US" sz="1100" b="1" dirty="0">
                <a:solidFill>
                  <a:schemeClr val="tx1">
                    <a:lumMod val="85000"/>
                    <a:lumOff val="15000"/>
                  </a:schemeClr>
                </a:solidFill>
                <a:latin typeface="HP Simplified" pitchFamily="34" charset="0"/>
                <a:cs typeface="HP Simplified" pitchFamily="34" charset="0"/>
              </a:rPr>
              <a:t>에</a:t>
            </a:r>
            <a:r>
              <a:rPr lang="en-US" altLang="ko-KR" sz="1100" b="1" dirty="0">
                <a:solidFill>
                  <a:schemeClr val="tx1">
                    <a:lumMod val="85000"/>
                    <a:lumOff val="15000"/>
                  </a:schemeClr>
                </a:solidFill>
                <a:latin typeface="HP Simplified" pitchFamily="34" charset="0"/>
                <a:cs typeface="HP Simplified" pitchFamily="34" charset="0"/>
              </a:rPr>
              <a:t> </a:t>
            </a:r>
            <a:r>
              <a:rPr lang="en-US" altLang="ko-KR" sz="1100" b="1" dirty="0" err="1">
                <a:solidFill>
                  <a:schemeClr val="tx1">
                    <a:lumMod val="85000"/>
                    <a:lumOff val="15000"/>
                  </a:schemeClr>
                </a:solidFill>
                <a:latin typeface="HP Simplified" pitchFamily="34" charset="0"/>
                <a:cs typeface="HP Simplified" pitchFamily="34" charset="0"/>
              </a:rPr>
              <a:t>Virtual_Lab</a:t>
            </a:r>
            <a:r>
              <a:rPr lang="en-US" altLang="ko-KR" sz="1100" b="1" dirty="0">
                <a:solidFill>
                  <a:schemeClr val="tx1">
                    <a:lumMod val="85000"/>
                    <a:lumOff val="15000"/>
                  </a:schemeClr>
                </a:solidFill>
                <a:latin typeface="HP Simplified" pitchFamily="34" charset="0"/>
                <a:cs typeface="HP Simplified" pitchFamily="34" charset="0"/>
              </a:rPr>
              <a:t> VM </a:t>
            </a:r>
            <a:r>
              <a:rPr lang="ko-KR" altLang="en-US" sz="1100" b="1" dirty="0">
                <a:solidFill>
                  <a:schemeClr val="tx1">
                    <a:lumMod val="85000"/>
                    <a:lumOff val="15000"/>
                  </a:schemeClr>
                </a:solidFill>
                <a:latin typeface="HP Simplified" pitchFamily="34" charset="0"/>
                <a:cs typeface="HP Simplified" pitchFamily="34" charset="0"/>
              </a:rPr>
              <a:t>생성됨</a:t>
            </a:r>
          </a:p>
        </p:txBody>
      </p:sp>
      <p:sp>
        <p:nvSpPr>
          <p:cNvPr id="9" name="직사각형 8"/>
          <p:cNvSpPr/>
          <p:nvPr/>
        </p:nvSpPr>
        <p:spPr>
          <a:xfrm>
            <a:off x="8427185" y="2845320"/>
            <a:ext cx="2712451" cy="300216"/>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9666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sz="2600" b="1" dirty="0">
                <a:solidFill>
                  <a:srgbClr val="002060"/>
                </a:solidFill>
                <a:latin typeface="맑은 고딕" panose="020B0503020000020004" pitchFamily="50" charset="-127"/>
                <a:cs typeface="Arial" panose="020B0604020202020204" pitchFamily="34" charset="0"/>
              </a:rPr>
              <a:t>Transport Modes</a:t>
            </a:r>
            <a:endParaRPr lang="ru-RU" sz="2600" b="1" dirty="0">
              <a:solidFill>
                <a:srgbClr val="002060"/>
              </a:solidFill>
              <a:cs typeface="Arial" panose="020B0604020202020204" pitchFamily="34" charset="0"/>
            </a:endParaRPr>
          </a:p>
        </p:txBody>
      </p:sp>
      <p:grpSp>
        <p:nvGrpSpPr>
          <p:cNvPr id="8" name="Group 7"/>
          <p:cNvGrpSpPr/>
          <p:nvPr/>
        </p:nvGrpSpPr>
        <p:grpSpPr>
          <a:xfrm>
            <a:off x="6010464" y="1575835"/>
            <a:ext cx="5477104" cy="3338662"/>
            <a:chOff x="1227577" y="482728"/>
            <a:chExt cx="3997964" cy="2366379"/>
          </a:xfrm>
        </p:grpSpPr>
        <p:pic>
          <p:nvPicPr>
            <p:cNvPr id="9"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577" y="482728"/>
              <a:ext cx="706156" cy="540000"/>
            </a:xfrm>
            <a:prstGeom prst="rect">
              <a:avLst/>
            </a:prstGeom>
          </p:spPr>
        </p:pic>
        <p:cxnSp>
          <p:nvCxnSpPr>
            <p:cNvPr id="10" name="Straight Connector 30"/>
            <p:cNvCxnSpPr/>
            <p:nvPr/>
          </p:nvCxnSpPr>
          <p:spPr>
            <a:xfrm flipH="1">
              <a:off x="1227577" y="1264392"/>
              <a:ext cx="3765319" cy="0"/>
            </a:xfrm>
            <a:prstGeom prst="line">
              <a:avLst/>
            </a:prstGeom>
            <a:noFill/>
            <a:ln w="12700">
              <a:solidFill>
                <a:srgbClr val="3F96D2"/>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p:nvSpPr>
          <p:spPr>
            <a:xfrm>
              <a:off x="1949484" y="554736"/>
              <a:ext cx="1239903" cy="261775"/>
            </a:xfrm>
            <a:prstGeom prst="rect">
              <a:avLst/>
            </a:prstGeom>
            <a:noFill/>
          </p:spPr>
          <p:txBody>
            <a:bodyPr wrap="square" rtlCol="0">
              <a:spAutoFit/>
            </a:bodyPr>
            <a:lstStyle/>
            <a:p>
              <a:pP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Veeam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server</a:t>
              </a:r>
            </a:p>
          </p:txBody>
        </p:sp>
        <p:cxnSp>
          <p:nvCxnSpPr>
            <p:cNvPr id="12" name="Straight Connector 31"/>
            <p:cNvCxnSpPr/>
            <p:nvPr/>
          </p:nvCxnSpPr>
          <p:spPr>
            <a:xfrm flipV="1">
              <a:off x="2892859" y="1264392"/>
              <a:ext cx="7813" cy="248206"/>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31"/>
            <p:cNvCxnSpPr>
              <a:stCxn id="14" idx="0"/>
            </p:cNvCxnSpPr>
            <p:nvPr/>
          </p:nvCxnSpPr>
          <p:spPr>
            <a:xfrm flipV="1">
              <a:off x="4752384" y="1261953"/>
              <a:ext cx="0" cy="822007"/>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14"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1872" y="2083960"/>
              <a:ext cx="481024" cy="405621"/>
            </a:xfrm>
            <a:prstGeom prst="rect">
              <a:avLst/>
            </a:prstGeom>
          </p:spPr>
        </p:pic>
        <p:cxnSp>
          <p:nvCxnSpPr>
            <p:cNvPr id="15" name="Straight Connector 31"/>
            <p:cNvCxnSpPr/>
            <p:nvPr/>
          </p:nvCxnSpPr>
          <p:spPr>
            <a:xfrm>
              <a:off x="1545722" y="1020289"/>
              <a:ext cx="0" cy="241664"/>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2518985" y="2489166"/>
              <a:ext cx="759628" cy="359941"/>
            </a:xfrm>
            <a:prstGeom prst="rect">
              <a:avLst/>
            </a:prstGeom>
            <a:noFill/>
          </p:spPr>
          <p:txBody>
            <a:bodyPr wrap="none" rtlCol="0">
              <a:spAutoFit/>
            </a:bodyPr>
            <a:lstStyle/>
            <a:p>
              <a:pPr algn="ctr">
                <a:lnSpc>
                  <a:spcPct val="90000"/>
                </a:lnSpc>
              </a:pPr>
              <a:r>
                <a:rPr lang="en-US" sz="1000" b="1" dirty="0" err="1">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ESXi</a:t>
              </a: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 host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with a virtual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proxy</a:t>
              </a:r>
            </a:p>
          </p:txBody>
        </p:sp>
        <p:sp>
          <p:nvSpPr>
            <p:cNvPr id="17" name="TextBox 16"/>
            <p:cNvSpPr txBox="1"/>
            <p:nvPr/>
          </p:nvSpPr>
          <p:spPr>
            <a:xfrm>
              <a:off x="3408686" y="1274816"/>
              <a:ext cx="743246" cy="261775"/>
            </a:xfrm>
            <a:prstGeom prst="rect">
              <a:avLst/>
            </a:prstGeom>
            <a:noFill/>
          </p:spPr>
          <p:txBody>
            <a:bodyPr wrap="none" rtlCol="0">
              <a:spAutoFit/>
            </a:bodyPr>
            <a:lstStyle/>
            <a:p>
              <a:pP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VMware </a:t>
              </a:r>
              <a:b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b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proxy</a:t>
              </a:r>
            </a:p>
          </p:txBody>
        </p:sp>
        <p:sp>
          <p:nvSpPr>
            <p:cNvPr id="18" name="TextBox 17"/>
            <p:cNvSpPr txBox="1"/>
            <p:nvPr/>
          </p:nvSpPr>
          <p:spPr>
            <a:xfrm>
              <a:off x="4208829" y="2492020"/>
              <a:ext cx="1016712" cy="163609"/>
            </a:xfrm>
            <a:prstGeom prst="rect">
              <a:avLst/>
            </a:prstGeom>
            <a:noFill/>
          </p:spPr>
          <p:txBody>
            <a:bodyPr wrap="square" rtlCol="0">
              <a:spAutoFit/>
            </a:bodyPr>
            <a:lstStyle/>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Backup repository</a:t>
              </a:r>
            </a:p>
          </p:txBody>
        </p:sp>
        <p:pic>
          <p:nvPicPr>
            <p:cNvPr id="19"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9584" y="1502465"/>
              <a:ext cx="1022176" cy="981398"/>
            </a:xfrm>
            <a:prstGeom prst="rect">
              <a:avLst/>
            </a:prstGeom>
          </p:spPr>
        </p:pic>
        <p:pic>
          <p:nvPicPr>
            <p:cNvPr id="20"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9387" y="1502465"/>
              <a:ext cx="216000" cy="216000"/>
            </a:xfrm>
            <a:prstGeom prst="rect">
              <a:avLst/>
            </a:prstGeom>
          </p:spPr>
        </p:pic>
        <p:cxnSp>
          <p:nvCxnSpPr>
            <p:cNvPr id="21" name="Straight Connector 31"/>
            <p:cNvCxnSpPr/>
            <p:nvPr/>
          </p:nvCxnSpPr>
          <p:spPr>
            <a:xfrm flipV="1">
              <a:off x="1768235" y="1261953"/>
              <a:ext cx="0" cy="250645"/>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22"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4960" y="1502465"/>
              <a:ext cx="1022176" cy="981398"/>
            </a:xfrm>
            <a:prstGeom prst="rect">
              <a:avLst/>
            </a:prstGeom>
          </p:spPr>
        </p:pic>
        <p:sp>
          <p:nvSpPr>
            <p:cNvPr id="23" name="TextBox 22"/>
            <p:cNvSpPr txBox="1"/>
            <p:nvPr/>
          </p:nvSpPr>
          <p:spPr>
            <a:xfrm>
              <a:off x="1499787" y="2469326"/>
              <a:ext cx="552520" cy="261775"/>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Source </a:t>
              </a:r>
            </a:p>
            <a:p>
              <a:pPr algn="ctr">
                <a:lnSpc>
                  <a:spcPct val="90000"/>
                </a:lnSpc>
              </a:pPr>
              <a:r>
                <a:rPr lang="en-US" sz="1000" b="1" dirty="0" err="1">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ESXi</a:t>
              </a:r>
              <a:r>
                <a:rPr lang="en-US" sz="1000" b="1" dirty="0">
                  <a:gradFill>
                    <a:gsLst>
                      <a:gs pos="0">
                        <a:srgbClr val="000000">
                          <a:lumMod val="65000"/>
                          <a:lumOff val="35000"/>
                        </a:srgbClr>
                      </a:gs>
                      <a:gs pos="100000">
                        <a:srgbClr val="000000">
                          <a:lumMod val="65000"/>
                          <a:lumOff val="35000"/>
                        </a:srgbClr>
                      </a:gs>
                    </a:gsLst>
                    <a:lin ang="5400000" scaled="0"/>
                  </a:gradFill>
                  <a:cs typeface="Arial" panose="020B0604020202020204" pitchFamily="34" charset="0"/>
                </a:rPr>
                <a:t> host</a:t>
              </a:r>
            </a:p>
          </p:txBody>
        </p:sp>
        <p:cxnSp>
          <p:nvCxnSpPr>
            <p:cNvPr id="24" name="Straight Connector 78"/>
            <p:cNvCxnSpPr>
              <a:endCxn id="14" idx="1"/>
            </p:cNvCxnSpPr>
            <p:nvPr/>
          </p:nvCxnSpPr>
          <p:spPr>
            <a:xfrm>
              <a:off x="3411760" y="1718465"/>
              <a:ext cx="1100112" cy="568306"/>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31"/>
            <p:cNvCxnSpPr/>
            <p:nvPr/>
          </p:nvCxnSpPr>
          <p:spPr>
            <a:xfrm flipH="1">
              <a:off x="2087991" y="2403825"/>
              <a:ext cx="462119" cy="0"/>
            </a:xfrm>
            <a:prstGeom prst="line">
              <a:avLst/>
            </a:prstGeom>
            <a:noFill/>
            <a:ln w="12700">
              <a:solidFill>
                <a:srgbClr val="3F96D2"/>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7" name="Text Placeholder 3"/>
          <p:cNvSpPr txBox="1">
            <a:spLocks/>
          </p:cNvSpPr>
          <p:nvPr/>
        </p:nvSpPr>
        <p:spPr>
          <a:xfrm>
            <a:off x="538437" y="1451651"/>
            <a:ext cx="5472027" cy="4710007"/>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sz="22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1pPr>
            <a:lvl2pPr marL="266700" indent="-266700" algn="l" defTabSz="686047" rtl="0" eaLnBrk="1" latinLnBrk="0" hangingPunct="1">
              <a:lnSpc>
                <a:spcPct val="90000"/>
              </a:lnSpc>
              <a:spcBef>
                <a:spcPct val="20000"/>
              </a:spcBef>
              <a:buClr>
                <a:schemeClr val="tx1">
                  <a:lumMod val="50000"/>
                  <a:lumOff val="50000"/>
                </a:schemeClr>
              </a:buClr>
              <a:buSzPct val="90000"/>
              <a:buFont typeface="Arial" pitchFamily="34" charset="0"/>
              <a:buChar char="–"/>
              <a:tabLst/>
              <a:defRPr sz="16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0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fontAlgn="t">
              <a:spcBef>
                <a:spcPts val="500"/>
              </a:spcBef>
            </a:pPr>
            <a:r>
              <a:rPr lang="en-US" sz="2133" b="1" dirty="0">
                <a:ln w="3175">
                  <a:noFill/>
                </a:ln>
                <a:gradFill>
                  <a:gsLst>
                    <a:gs pos="0">
                      <a:srgbClr val="000000">
                        <a:lumMod val="50000"/>
                        <a:lumOff val="50000"/>
                      </a:srgbClr>
                    </a:gs>
                    <a:gs pos="100000">
                      <a:srgbClr val="000000">
                        <a:lumMod val="50000"/>
                        <a:lumOff val="50000"/>
                      </a:srgbClr>
                    </a:gs>
                  </a:gsLst>
                  <a:lin ang="5400000" scaled="0"/>
                </a:gradFill>
                <a:cs typeface="Arial" charset="0"/>
              </a:rPr>
              <a:t>Virtual Appliance Mode (VMware)</a:t>
            </a:r>
            <a:endParaRPr lang="en-US" sz="2133"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a:p>
            <a:pPr fontAlgn="t">
              <a:spcBef>
                <a:spcPts val="500"/>
              </a:spcBef>
            </a:pPr>
            <a:endPar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fontAlgn="t">
              <a:spcBef>
                <a:spcPts val="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Benefits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Easy to setup</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Fast data transfers with any storage</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Uses existing Windows VMs (save on licensing)</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Allows for 100% virtual deployment</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Uses the SCSI/SATA     hot-add capability of </a:t>
            </a:r>
            <a:r>
              <a:rPr lang="en-US" sz="1400" dirty="0" err="1">
                <a:gradFill flip="none" rotWithShape="1">
                  <a:gsLst>
                    <a:gs pos="0">
                      <a:srgbClr val="FFFFFF">
                        <a:lumMod val="50000"/>
                      </a:srgbClr>
                    </a:gs>
                    <a:gs pos="86000">
                      <a:srgbClr val="FFFFFF">
                        <a:lumMod val="50000"/>
                      </a:srgbClr>
                    </a:gs>
                  </a:gsLst>
                  <a:path path="circle">
                    <a:fillToRect r="100000" b="100000"/>
                  </a:path>
                  <a:tileRect l="-100000" t="-100000"/>
                </a:gradFill>
              </a:rPr>
              <a:t>ESXi</a:t>
            </a: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 hosts</a:t>
            </a:r>
          </a:p>
          <a:p>
            <a:pPr fontAlgn="t">
              <a:spcBef>
                <a:spcPts val="1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Considerations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Not as mature as other modes</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Can affect your consolidation ratio</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Can be slow</a:t>
            </a:r>
          </a:p>
        </p:txBody>
      </p:sp>
      <p:pic>
        <p:nvPicPr>
          <p:cNvPr id="31" name="Picture 30"/>
          <p:cNvPicPr>
            <a:picLocks noChangeAspect="1"/>
          </p:cNvPicPr>
          <p:nvPr/>
        </p:nvPicPr>
        <p:blipFill>
          <a:blip r:embed="rId8"/>
          <a:stretch>
            <a:fillRect/>
          </a:stretch>
        </p:blipFill>
        <p:spPr>
          <a:xfrm>
            <a:off x="2548344" y="3448745"/>
            <a:ext cx="241349" cy="99015"/>
          </a:xfrm>
          <a:prstGeom prst="rect">
            <a:avLst/>
          </a:prstGeom>
        </p:spPr>
      </p:pic>
    </p:spTree>
    <p:custDataLst>
      <p:tags r:id="rId1"/>
    </p:custDataLst>
    <p:extLst>
      <p:ext uri="{BB962C8B-B14F-4D97-AF65-F5344CB8AC3E}">
        <p14:creationId xmlns:p14="http://schemas.microsoft.com/office/powerpoint/2010/main" val="193784593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656" y="1206318"/>
            <a:ext cx="8516513" cy="4215193"/>
          </a:xfrm>
          <a:prstGeom prst="rect">
            <a:avLst/>
          </a:prstGeom>
        </p:spPr>
      </p:pic>
    </p:spTree>
    <p:extLst>
      <p:ext uri="{BB962C8B-B14F-4D97-AF65-F5344CB8AC3E}">
        <p14:creationId xmlns:p14="http://schemas.microsoft.com/office/powerpoint/2010/main" val="27018293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8" y="1277146"/>
            <a:ext cx="8767844" cy="4326101"/>
          </a:xfrm>
          <a:prstGeom prst="rect">
            <a:avLst/>
          </a:prstGeom>
        </p:spPr>
      </p:pic>
      <p:sp>
        <p:nvSpPr>
          <p:cNvPr id="4" name="직사각형 3"/>
          <p:cNvSpPr/>
          <p:nvPr/>
        </p:nvSpPr>
        <p:spPr>
          <a:xfrm>
            <a:off x="5903441" y="1629168"/>
            <a:ext cx="3294171" cy="912864"/>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4178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9768" y="240480"/>
            <a:ext cx="10273888" cy="528144"/>
          </a:xfrm>
        </p:spPr>
        <p:txBody>
          <a:bodyPr anchor="ctr"/>
          <a:lstStyle/>
          <a:p>
            <a:r>
              <a:rPr lang="en-US" altLang="ko-KR" sz="2600" b="1" dirty="0">
                <a:solidFill>
                  <a:srgbClr val="002060"/>
                </a:solidFill>
              </a:rPr>
              <a:t>7. </a:t>
            </a:r>
            <a:r>
              <a:rPr lang="en-US" altLang="ko-KR" sz="2600" b="1" dirty="0" err="1">
                <a:solidFill>
                  <a:srgbClr val="002060"/>
                </a:solidFill>
              </a:rPr>
              <a:t>SureBackup</a:t>
            </a:r>
            <a:r>
              <a:rPr lang="en-US" altLang="ko-KR" sz="2600" b="1" dirty="0">
                <a:solidFill>
                  <a:srgbClr val="002060"/>
                </a:solidFill>
              </a:rPr>
              <a:t> – </a:t>
            </a:r>
            <a:r>
              <a:rPr lang="en-US" altLang="ko-KR" sz="2600" b="1" dirty="0" err="1">
                <a:solidFill>
                  <a:srgbClr val="002060"/>
                </a:solidFill>
              </a:rPr>
              <a:t>SureBackup</a:t>
            </a:r>
            <a:r>
              <a:rPr lang="en-US" altLang="ko-KR" sz="2600" b="1" dirty="0">
                <a:solidFill>
                  <a:srgbClr val="002060"/>
                </a:solidFill>
              </a:rPr>
              <a:t> Job</a:t>
            </a:r>
            <a:endParaRPr lang="ko-KR" altLang="en-US" sz="2600" b="1" dirty="0">
              <a:solidFill>
                <a:srgbClr val="002060"/>
              </a:solidFill>
              <a:ea typeface="맑은 고딕" panose="020B0503020000020004" pitchFamily="50" charset="-127"/>
            </a:endParaRPr>
          </a:p>
        </p:txBody>
      </p:sp>
      <p:sp>
        <p:nvSpPr>
          <p:cNvPr id="6" name="TextBox 5"/>
          <p:cNvSpPr txBox="1"/>
          <p:nvPr/>
        </p:nvSpPr>
        <p:spPr>
          <a:xfrm>
            <a:off x="429768" y="5188208"/>
            <a:ext cx="4354788" cy="261610"/>
          </a:xfrm>
          <a:prstGeom prst="rect">
            <a:avLst/>
          </a:prstGeom>
          <a:noFill/>
        </p:spPr>
        <p:txBody>
          <a:bodyPr wrap="square" rtlCol="0">
            <a:spAutoFit/>
          </a:bodyPr>
          <a:lstStyle/>
          <a:p>
            <a:pPr marL="171450" indent="-171450" defTabSz="430213">
              <a:spcAft>
                <a:spcPts val="400"/>
              </a:spcAft>
              <a:buSzPct val="100000"/>
              <a:buFont typeface="Wingdings" panose="05000000000000000000" pitchFamily="2" charset="2"/>
              <a:buChar char="§"/>
            </a:pPr>
            <a:r>
              <a:rPr lang="en-US" altLang="ko-KR" sz="1100" b="1" dirty="0" err="1">
                <a:solidFill>
                  <a:schemeClr val="tx1">
                    <a:lumMod val="85000"/>
                    <a:lumOff val="15000"/>
                  </a:schemeClr>
                </a:solidFill>
                <a:latin typeface="HP Simplified" pitchFamily="34" charset="0"/>
                <a:cs typeface="HP Simplified" pitchFamily="34" charset="0"/>
              </a:rPr>
              <a:t>SureBackup</a:t>
            </a:r>
            <a:r>
              <a:rPr lang="en-US" altLang="ko-KR" sz="1100" b="1" dirty="0">
                <a:solidFill>
                  <a:schemeClr val="tx1">
                    <a:lumMod val="85000"/>
                    <a:lumOff val="15000"/>
                  </a:schemeClr>
                </a:solidFill>
                <a:latin typeface="HP Simplified" pitchFamily="34" charset="0"/>
                <a:cs typeface="HP Simplified" pitchFamily="34" charset="0"/>
              </a:rPr>
              <a:t> Job </a:t>
            </a:r>
            <a:r>
              <a:rPr lang="ko-KR" altLang="en-US" sz="1100" b="1" dirty="0">
                <a:solidFill>
                  <a:schemeClr val="tx1">
                    <a:lumMod val="85000"/>
                    <a:lumOff val="15000"/>
                  </a:schemeClr>
                </a:solidFill>
                <a:latin typeface="HP Simplified" pitchFamily="34" charset="0"/>
                <a:cs typeface="HP Simplified" pitchFamily="34" charset="0"/>
              </a:rPr>
              <a:t>완료</a:t>
            </a: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412" y="1865375"/>
            <a:ext cx="6317229" cy="1917257"/>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59" y="936014"/>
            <a:ext cx="4013406" cy="3778444"/>
          </a:xfrm>
          <a:prstGeom prst="rect">
            <a:avLst/>
          </a:prstGeom>
        </p:spPr>
      </p:pic>
      <p:sp>
        <p:nvSpPr>
          <p:cNvPr id="7" name="직사각형 6"/>
          <p:cNvSpPr/>
          <p:nvPr/>
        </p:nvSpPr>
        <p:spPr>
          <a:xfrm>
            <a:off x="600459" y="1143000"/>
            <a:ext cx="3889245" cy="475488"/>
          </a:xfrm>
          <a:prstGeom prst="rect">
            <a:avLst/>
          </a:prstGeom>
          <a:noFill/>
          <a:ln w="22225">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180379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2843" y="5431536"/>
            <a:ext cx="11264045" cy="860196"/>
          </a:xfrm>
        </p:spPr>
        <p:txBody>
          <a:bodyPr/>
          <a:lstStyle/>
          <a:p>
            <a:pPr algn="ctr"/>
            <a:r>
              <a:rPr lang="en-US" sz="5400" b="1" dirty="0">
                <a:latin typeface="맑은 고딕" panose="020B0503020000020004" pitchFamily="50" charset="-127"/>
                <a:ea typeface="맑은 고딕" panose="020B0503020000020004" pitchFamily="50" charset="-127"/>
              </a:rPr>
              <a:t>Thank you</a:t>
            </a:r>
          </a:p>
        </p:txBody>
      </p:sp>
    </p:spTree>
    <p:extLst>
      <p:ext uri="{BB962C8B-B14F-4D97-AF65-F5344CB8AC3E}">
        <p14:creationId xmlns:p14="http://schemas.microsoft.com/office/powerpoint/2010/main" val="380835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sz="2600" b="1" dirty="0">
                <a:solidFill>
                  <a:srgbClr val="002060"/>
                </a:solidFill>
                <a:latin typeface="맑은 고딕" panose="020B0503020000020004" pitchFamily="50" charset="-127"/>
                <a:cs typeface="Arial" panose="020B0604020202020204" pitchFamily="34" charset="0"/>
              </a:rPr>
              <a:t>Transport Modes</a:t>
            </a:r>
            <a:endParaRPr lang="ru-RU" sz="2600" b="1" dirty="0">
              <a:solidFill>
                <a:srgbClr val="002060"/>
              </a:solidFill>
              <a:cs typeface="Arial" panose="020B0604020202020204" pitchFamily="34" charset="0"/>
            </a:endParaRPr>
          </a:p>
        </p:txBody>
      </p:sp>
      <p:grpSp>
        <p:nvGrpSpPr>
          <p:cNvPr id="4" name="Group 3"/>
          <p:cNvGrpSpPr/>
          <p:nvPr/>
        </p:nvGrpSpPr>
        <p:grpSpPr>
          <a:xfrm>
            <a:off x="5522269" y="1696229"/>
            <a:ext cx="5880839" cy="3736772"/>
            <a:chOff x="2034759" y="2852936"/>
            <a:chExt cx="4625473" cy="3023813"/>
          </a:xfrm>
        </p:grpSpPr>
        <p:grpSp>
          <p:nvGrpSpPr>
            <p:cNvPr id="8" name="Group 7"/>
            <p:cNvGrpSpPr/>
            <p:nvPr/>
          </p:nvGrpSpPr>
          <p:grpSpPr>
            <a:xfrm>
              <a:off x="2034759" y="2852936"/>
              <a:ext cx="4625473" cy="3023813"/>
              <a:chOff x="672357" y="482728"/>
              <a:chExt cx="4625473" cy="3023813"/>
            </a:xfrm>
          </p:grpSpPr>
          <p:pic>
            <p:nvPicPr>
              <p:cNvPr id="9"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7577" y="482728"/>
                <a:ext cx="706156" cy="540000"/>
              </a:xfrm>
              <a:prstGeom prst="rect">
                <a:avLst/>
              </a:prstGeom>
            </p:spPr>
          </p:pic>
          <p:cxnSp>
            <p:nvCxnSpPr>
              <p:cNvPr id="10" name="Straight Connector 30"/>
              <p:cNvCxnSpPr/>
              <p:nvPr/>
            </p:nvCxnSpPr>
            <p:spPr>
              <a:xfrm flipH="1">
                <a:off x="1227577" y="1264392"/>
                <a:ext cx="3765319" cy="0"/>
              </a:xfrm>
              <a:prstGeom prst="line">
                <a:avLst/>
              </a:prstGeom>
              <a:noFill/>
              <a:ln w="12700">
                <a:solidFill>
                  <a:srgbClr val="3F96D2"/>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 name="TextBox 10"/>
              <p:cNvSpPr txBox="1"/>
              <p:nvPr/>
            </p:nvSpPr>
            <p:spPr>
              <a:xfrm>
                <a:off x="1954892" y="554736"/>
                <a:ext cx="2130447" cy="298865"/>
              </a:xfrm>
              <a:prstGeom prst="rect">
                <a:avLst/>
              </a:prstGeom>
              <a:noFill/>
            </p:spPr>
            <p:txBody>
              <a:bodyPr wrap="square" rtlCol="0">
                <a:spAutoFit/>
              </a:bodyPr>
              <a:lstStyle/>
              <a:p>
                <a:pP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Veeam </a:t>
                </a:r>
                <a:b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 server</a:t>
                </a:r>
              </a:p>
            </p:txBody>
          </p:sp>
          <p:cxnSp>
            <p:nvCxnSpPr>
              <p:cNvPr id="12" name="Straight Connector 31"/>
              <p:cNvCxnSpPr>
                <a:stCxn id="25" idx="0"/>
              </p:cNvCxnSpPr>
              <p:nvPr/>
            </p:nvCxnSpPr>
            <p:spPr>
              <a:xfrm flipV="1">
                <a:off x="1722293" y="1264392"/>
                <a:ext cx="0" cy="238073"/>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13"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19307" y="2845735"/>
                <a:ext cx="302400" cy="302400"/>
              </a:xfrm>
              <a:prstGeom prst="rect">
                <a:avLst/>
              </a:prstGeom>
            </p:spPr>
          </p:pic>
          <p:cxnSp>
            <p:nvCxnSpPr>
              <p:cNvPr id="14" name="Straight Connector 13"/>
              <p:cNvCxnSpPr>
                <a:stCxn id="13" idx="0"/>
              </p:cNvCxnSpPr>
              <p:nvPr/>
            </p:nvCxnSpPr>
            <p:spPr>
              <a:xfrm flipV="1">
                <a:off x="3270507" y="1261953"/>
                <a:ext cx="0" cy="1583782"/>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31"/>
              <p:cNvCxnSpPr>
                <a:stCxn id="16" idx="0"/>
              </p:cNvCxnSpPr>
              <p:nvPr/>
            </p:nvCxnSpPr>
            <p:spPr>
              <a:xfrm flipV="1">
                <a:off x="4752384" y="1264392"/>
                <a:ext cx="0" cy="1480976"/>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16"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1872" y="2745368"/>
                <a:ext cx="481024" cy="405621"/>
              </a:xfrm>
              <a:prstGeom prst="rect">
                <a:avLst/>
              </a:prstGeom>
            </p:spPr>
          </p:pic>
          <p:cxnSp>
            <p:nvCxnSpPr>
              <p:cNvPr id="17" name="Straight Connector 78"/>
              <p:cNvCxnSpPr/>
              <p:nvPr/>
            </p:nvCxnSpPr>
            <p:spPr>
              <a:xfrm>
                <a:off x="3429568" y="3017516"/>
                <a:ext cx="1063706" cy="0"/>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31"/>
              <p:cNvCxnSpPr/>
              <p:nvPr/>
            </p:nvCxnSpPr>
            <p:spPr>
              <a:xfrm>
                <a:off x="1545722" y="1020289"/>
                <a:ext cx="0" cy="241664"/>
              </a:xfrm>
              <a:prstGeom prst="line">
                <a:avLst/>
              </a:prstGeom>
              <a:noFill/>
              <a:ln w="12700">
                <a:solidFill>
                  <a:srgbClr val="3F96D2"/>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672357" y="2175837"/>
                <a:ext cx="668484" cy="298865"/>
              </a:xfrm>
              <a:prstGeom prst="rect">
                <a:avLst/>
              </a:prstGeom>
              <a:noFill/>
            </p:spPr>
            <p:txBody>
              <a:bodyPr wrap="none" rtlCol="0">
                <a:spAutoFit/>
              </a:bodyPr>
              <a:lstStyle/>
              <a:p>
                <a:pPr algn="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Source </a:t>
                </a:r>
                <a:b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ESX(</a:t>
                </a:r>
                <a:r>
                  <a:rPr lang="en-US" sz="1000" b="1" dirty="0" err="1">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i</a:t>
                </a: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 host</a:t>
                </a:r>
              </a:p>
            </p:txBody>
          </p:sp>
          <p:sp>
            <p:nvSpPr>
              <p:cNvPr id="20" name="TextBox 19"/>
              <p:cNvSpPr txBox="1"/>
              <p:nvPr/>
            </p:nvSpPr>
            <p:spPr>
              <a:xfrm>
                <a:off x="2896787" y="3150574"/>
                <a:ext cx="800869" cy="298865"/>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VMware </a:t>
                </a:r>
                <a:b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b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 proxy</a:t>
                </a:r>
              </a:p>
            </p:txBody>
          </p:sp>
          <p:sp>
            <p:nvSpPr>
              <p:cNvPr id="21" name="TextBox 20"/>
              <p:cNvSpPr txBox="1"/>
              <p:nvPr/>
            </p:nvSpPr>
            <p:spPr>
              <a:xfrm>
                <a:off x="4209391" y="3153428"/>
                <a:ext cx="1088439" cy="186790"/>
              </a:xfrm>
              <a:prstGeom prst="rect">
                <a:avLst/>
              </a:prstGeom>
              <a:noFill/>
            </p:spPr>
            <p:txBody>
              <a:bodyPr wrap="squar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Backup repository</a:t>
                </a:r>
              </a:p>
            </p:txBody>
          </p:sp>
          <p:pic>
            <p:nvPicPr>
              <p:cNvPr id="22"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5217" y="3029600"/>
                <a:ext cx="683076" cy="180000"/>
              </a:xfrm>
              <a:prstGeom prst="rect">
                <a:avLst/>
              </a:prstGeom>
            </p:spPr>
          </p:pic>
          <p:sp>
            <p:nvSpPr>
              <p:cNvPr id="23" name="TextBox 22"/>
              <p:cNvSpPr txBox="1"/>
              <p:nvPr/>
            </p:nvSpPr>
            <p:spPr>
              <a:xfrm>
                <a:off x="1386033" y="3207676"/>
                <a:ext cx="674788" cy="298865"/>
              </a:xfrm>
              <a:prstGeom prst="rect">
                <a:avLst/>
              </a:prstGeom>
              <a:noFill/>
            </p:spPr>
            <p:txBody>
              <a:bodyPr wrap="none" rtlCol="0">
                <a:spAutoFit/>
              </a:bodyPr>
              <a:lstStyle/>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Production</a:t>
                </a:r>
              </a:p>
              <a:p>
                <a:pPr algn="ctr">
                  <a:lnSpc>
                    <a:spcPct val="90000"/>
                  </a:lnSpc>
                </a:pPr>
                <a:r>
                  <a:rPr lang="en-US" sz="1000" b="1" dirty="0">
                    <a:gradFill>
                      <a:gsLst>
                        <a:gs pos="0">
                          <a:srgbClr val="000000">
                            <a:lumMod val="65000"/>
                            <a:lumOff val="35000"/>
                          </a:srgbClr>
                        </a:gs>
                        <a:gs pos="86000">
                          <a:srgbClr val="000000">
                            <a:lumMod val="65000"/>
                            <a:lumOff val="35000"/>
                          </a:srgbClr>
                        </a:gs>
                      </a:gsLst>
                      <a:path path="circle">
                        <a:fillToRect r="100000" b="100000"/>
                      </a:path>
                    </a:gradFill>
                    <a:cs typeface="Arial" panose="020B0604020202020204" pitchFamily="34" charset="0"/>
                  </a:rPr>
                  <a:t>storage</a:t>
                </a:r>
              </a:p>
            </p:txBody>
          </p:sp>
          <p:cxnSp>
            <p:nvCxnSpPr>
              <p:cNvPr id="24" name="Straight Connector 78"/>
              <p:cNvCxnSpPr/>
              <p:nvPr/>
            </p:nvCxnSpPr>
            <p:spPr>
              <a:xfrm>
                <a:off x="1577595" y="2483863"/>
                <a:ext cx="0" cy="542713"/>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25" name="Picture 8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1205" y="1502465"/>
                <a:ext cx="1022176" cy="981398"/>
              </a:xfrm>
              <a:prstGeom prst="rect">
                <a:avLst/>
              </a:prstGeom>
            </p:spPr>
          </p:pic>
          <p:cxnSp>
            <p:nvCxnSpPr>
              <p:cNvPr id="26" name="Straight Connector 78"/>
              <p:cNvCxnSpPr/>
              <p:nvPr/>
            </p:nvCxnSpPr>
            <p:spPr>
              <a:xfrm>
                <a:off x="2079777" y="2526871"/>
                <a:ext cx="1012201" cy="421105"/>
              </a:xfrm>
              <a:prstGeom prst="line">
                <a:avLst/>
              </a:prstGeom>
              <a:noFill/>
              <a:ln w="12700">
                <a:solidFill>
                  <a:schemeClr val="bg1">
                    <a:lumMod val="50000"/>
                  </a:schemeClr>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78"/>
              <p:cNvCxnSpPr/>
              <p:nvPr/>
            </p:nvCxnSpPr>
            <p:spPr>
              <a:xfrm>
                <a:off x="2098035" y="2406702"/>
                <a:ext cx="1012201" cy="421105"/>
              </a:xfrm>
              <a:prstGeom prst="line">
                <a:avLst/>
              </a:prstGeom>
              <a:noFill/>
              <a:ln w="12700">
                <a:solidFill>
                  <a:schemeClr val="bg1">
                    <a:lumMod val="50000"/>
                  </a:schemeClr>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78"/>
              <p:cNvCxnSpPr/>
              <p:nvPr/>
            </p:nvCxnSpPr>
            <p:spPr>
              <a:xfrm>
                <a:off x="1866240" y="2484636"/>
                <a:ext cx="0" cy="541940"/>
              </a:xfrm>
              <a:prstGeom prst="line">
                <a:avLst/>
              </a:prstGeom>
              <a:noFill/>
              <a:ln w="12700">
                <a:solidFill>
                  <a:schemeClr val="bg1">
                    <a:lumMod val="50000"/>
                  </a:schemeClr>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grpSp>
        <p:sp>
          <p:nvSpPr>
            <p:cNvPr id="29" name="1 Oval"/>
            <p:cNvSpPr/>
            <p:nvPr/>
          </p:nvSpPr>
          <p:spPr bwMode="auto">
            <a:xfrm>
              <a:off x="3988763" y="4881419"/>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400" b="1" spc="-51" dirty="0">
                  <a:gradFill>
                    <a:gsLst>
                      <a:gs pos="0">
                        <a:srgbClr val="FFFFFF"/>
                      </a:gs>
                      <a:gs pos="100000">
                        <a:srgbClr val="FFFFFF"/>
                      </a:gs>
                    </a:gsLst>
                    <a:lin ang="5400000" scaled="0"/>
                  </a:gradFill>
                  <a:ea typeface="Segoe UI" pitchFamily="34" charset="0"/>
                  <a:cs typeface="Times New Roman" panose="02020603050405020304" pitchFamily="18" charset="0"/>
                </a:rPr>
                <a:t>1</a:t>
              </a:r>
              <a:endParaRPr lang="ru-RU" sz="1400" b="1" spc="-51" dirty="0" err="1">
                <a:gradFill>
                  <a:gsLst>
                    <a:gs pos="0">
                      <a:srgbClr val="FFFFFF"/>
                    </a:gs>
                    <a:gs pos="100000">
                      <a:srgbClr val="FFFFFF"/>
                    </a:gs>
                  </a:gsLst>
                  <a:lin ang="5400000" scaled="0"/>
                </a:gradFill>
                <a:ea typeface="Segoe UI" pitchFamily="34" charset="0"/>
                <a:cs typeface="Times New Roman" panose="02020603050405020304" pitchFamily="18" charset="0"/>
              </a:endParaRPr>
            </a:p>
          </p:txBody>
        </p:sp>
        <p:sp>
          <p:nvSpPr>
            <p:cNvPr id="30" name="1 Oval"/>
            <p:cNvSpPr/>
            <p:nvPr/>
          </p:nvSpPr>
          <p:spPr bwMode="auto">
            <a:xfrm>
              <a:off x="2958991" y="4983448"/>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400" b="1" spc="-51" dirty="0">
                  <a:gradFill>
                    <a:gsLst>
                      <a:gs pos="0">
                        <a:srgbClr val="FFFFFF"/>
                      </a:gs>
                      <a:gs pos="100000">
                        <a:srgbClr val="FFFFFF"/>
                      </a:gs>
                    </a:gsLst>
                    <a:lin ang="5400000" scaled="0"/>
                  </a:gradFill>
                  <a:ea typeface="Segoe UI" pitchFamily="34" charset="0"/>
                  <a:cs typeface="Times New Roman" panose="02020603050405020304" pitchFamily="18" charset="0"/>
                </a:rPr>
                <a:t>2</a:t>
              </a:r>
              <a:endParaRPr lang="ru-RU" sz="1400" b="1" spc="-51" dirty="0" err="1">
                <a:gradFill>
                  <a:gsLst>
                    <a:gs pos="0">
                      <a:srgbClr val="FFFFFF"/>
                    </a:gs>
                    <a:gs pos="100000">
                      <a:srgbClr val="FFFFFF"/>
                    </a:gs>
                  </a:gsLst>
                  <a:lin ang="5400000" scaled="0"/>
                </a:gradFill>
                <a:ea typeface="Segoe UI" pitchFamily="34" charset="0"/>
                <a:cs typeface="Times New Roman" panose="02020603050405020304" pitchFamily="18" charset="0"/>
              </a:endParaRPr>
            </a:p>
          </p:txBody>
        </p:sp>
        <p:sp>
          <p:nvSpPr>
            <p:cNvPr id="31" name="1 Oval"/>
            <p:cNvSpPr/>
            <p:nvPr/>
          </p:nvSpPr>
          <p:spPr bwMode="auto">
            <a:xfrm>
              <a:off x="3654958" y="4944554"/>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400" b="1" spc="-51" dirty="0">
                  <a:gradFill>
                    <a:gsLst>
                      <a:gs pos="0">
                        <a:srgbClr val="FFFFFF"/>
                      </a:gs>
                      <a:gs pos="100000">
                        <a:srgbClr val="FFFFFF"/>
                      </a:gs>
                    </a:gsLst>
                    <a:lin ang="5400000" scaled="0"/>
                  </a:gradFill>
                  <a:ea typeface="Segoe UI" pitchFamily="34" charset="0"/>
                  <a:cs typeface="Times New Roman" panose="02020603050405020304" pitchFamily="18" charset="0"/>
                </a:rPr>
                <a:t>3</a:t>
              </a:r>
              <a:endParaRPr lang="ru-RU" sz="1400" b="1" spc="-51" dirty="0" err="1">
                <a:gradFill>
                  <a:gsLst>
                    <a:gs pos="0">
                      <a:srgbClr val="FFFFFF"/>
                    </a:gs>
                    <a:gs pos="100000">
                      <a:srgbClr val="FFFFFF"/>
                    </a:gs>
                  </a:gsLst>
                  <a:lin ang="5400000" scaled="0"/>
                </a:gradFill>
                <a:ea typeface="Segoe UI" pitchFamily="34" charset="0"/>
                <a:cs typeface="Times New Roman" panose="02020603050405020304" pitchFamily="18" charset="0"/>
              </a:endParaRPr>
            </a:p>
          </p:txBody>
        </p:sp>
        <p:sp>
          <p:nvSpPr>
            <p:cNvPr id="32" name="1 Oval"/>
            <p:cNvSpPr/>
            <p:nvPr/>
          </p:nvSpPr>
          <p:spPr bwMode="auto">
            <a:xfrm>
              <a:off x="5195740" y="5254465"/>
              <a:ext cx="252000" cy="252000"/>
            </a:xfrm>
            <a:prstGeom prst="ellipse">
              <a:avLst/>
            </a:prstGeom>
            <a:solidFill>
              <a:srgbClr val="54B94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400" b="1" spc="-51" dirty="0">
                  <a:gradFill>
                    <a:gsLst>
                      <a:gs pos="0">
                        <a:srgbClr val="FFFFFF"/>
                      </a:gs>
                      <a:gs pos="100000">
                        <a:srgbClr val="FFFFFF"/>
                      </a:gs>
                    </a:gsLst>
                    <a:lin ang="5400000" scaled="0"/>
                  </a:gradFill>
                  <a:ea typeface="Segoe UI" pitchFamily="34" charset="0"/>
                  <a:cs typeface="Times New Roman" panose="02020603050405020304" pitchFamily="18" charset="0"/>
                </a:rPr>
                <a:t>4</a:t>
              </a:r>
              <a:endParaRPr lang="ru-RU" sz="1400" b="1" spc="-51" dirty="0" err="1">
                <a:gradFill>
                  <a:gsLst>
                    <a:gs pos="0">
                      <a:srgbClr val="FFFFFF"/>
                    </a:gs>
                    <a:gs pos="100000">
                      <a:srgbClr val="FFFFFF"/>
                    </a:gs>
                  </a:gsLst>
                  <a:lin ang="5400000" scaled="0"/>
                </a:gradFill>
                <a:ea typeface="Segoe UI" pitchFamily="34" charset="0"/>
                <a:cs typeface="Times New Roman" panose="02020603050405020304" pitchFamily="18" charset="0"/>
              </a:endParaRPr>
            </a:p>
          </p:txBody>
        </p:sp>
      </p:grpSp>
      <p:sp>
        <p:nvSpPr>
          <p:cNvPr id="34" name="Text Placeholder 3"/>
          <p:cNvSpPr txBox="1">
            <a:spLocks/>
          </p:cNvSpPr>
          <p:nvPr/>
        </p:nvSpPr>
        <p:spPr>
          <a:xfrm>
            <a:off x="553436" y="1267419"/>
            <a:ext cx="5771155" cy="4710007"/>
          </a:xfrm>
          <a:prstGeom prst="rect">
            <a:avLst/>
          </a:prstGeom>
        </p:spPr>
        <p:txBody>
          <a:bodyPr/>
          <a:lstStyle>
            <a:lvl1pPr marL="0" indent="0" algn="l" defTabSz="686047" rtl="0" eaLnBrk="1" latinLnBrk="0" hangingPunct="1">
              <a:lnSpc>
                <a:spcPct val="90000"/>
              </a:lnSpc>
              <a:spcBef>
                <a:spcPct val="20000"/>
              </a:spcBef>
              <a:buSzPct val="90000"/>
              <a:buFont typeface="Arial" pitchFamily="34" charset="0"/>
              <a:buNone/>
              <a:defRPr sz="22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1pPr>
            <a:lvl2pPr marL="266700" indent="-266700" algn="l" defTabSz="686047" rtl="0" eaLnBrk="1" latinLnBrk="0" hangingPunct="1">
              <a:lnSpc>
                <a:spcPct val="90000"/>
              </a:lnSpc>
              <a:spcBef>
                <a:spcPct val="20000"/>
              </a:spcBef>
              <a:buClr>
                <a:schemeClr val="tx1">
                  <a:lumMod val="50000"/>
                  <a:lumOff val="50000"/>
                </a:schemeClr>
              </a:buClr>
              <a:buSzPct val="90000"/>
              <a:buFont typeface="Arial" pitchFamily="34" charset="0"/>
              <a:buChar char="–"/>
              <a:tabLst/>
              <a:defRPr sz="1600" kern="1200" spc="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20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fontAlgn="t">
              <a:spcBef>
                <a:spcPts val="500"/>
              </a:spcBef>
            </a:pPr>
            <a:r>
              <a:rPr lang="en-US" sz="2133" b="1" dirty="0">
                <a:ln w="3175">
                  <a:noFill/>
                </a:ln>
                <a:gradFill>
                  <a:gsLst>
                    <a:gs pos="0">
                      <a:srgbClr val="000000">
                        <a:lumMod val="50000"/>
                        <a:lumOff val="50000"/>
                      </a:srgbClr>
                    </a:gs>
                    <a:gs pos="100000">
                      <a:srgbClr val="000000">
                        <a:lumMod val="50000"/>
                        <a:lumOff val="50000"/>
                      </a:srgbClr>
                    </a:gs>
                  </a:gsLst>
                  <a:lin ang="5400000" scaled="0"/>
                </a:gradFill>
                <a:cs typeface="Arial" charset="0"/>
              </a:rPr>
              <a:t>Network Mode (VMware)</a:t>
            </a:r>
            <a:endParaRPr lang="en-US" sz="3733" dirty="0">
              <a:gradFill>
                <a:gsLst>
                  <a:gs pos="0">
                    <a:srgbClr val="000000">
                      <a:lumMod val="75000"/>
                      <a:lumOff val="25000"/>
                    </a:srgbClr>
                  </a:gs>
                  <a:gs pos="80000">
                    <a:srgbClr val="000000">
                      <a:lumMod val="65000"/>
                      <a:lumOff val="35000"/>
                    </a:srgbClr>
                  </a:gs>
                </a:gsLst>
                <a:lin ang="16200000" scaled="0"/>
              </a:gradFill>
              <a:latin typeface="Segoe UI Light" pitchFamily="34" charset="0"/>
            </a:endParaRPr>
          </a:p>
          <a:p>
            <a:pPr fontAlgn="t">
              <a:spcBef>
                <a:spcPts val="500"/>
              </a:spcBef>
            </a:pPr>
            <a:endPar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fontAlgn="t">
              <a:spcBef>
                <a:spcPts val="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Benefits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Easy to setup</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Any storage</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Quick to start data transfer</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Fast, with 10Gb Ethernet</a:t>
            </a:r>
          </a:p>
          <a:p>
            <a:pPr fontAlgn="t">
              <a:spcBef>
                <a:spcPts val="1500"/>
              </a:spcBef>
            </a:pPr>
            <a:r>
              <a:rPr lang="en-US" sz="1600" b="1" dirty="0">
                <a:gradFill flip="none" rotWithShape="1">
                  <a:gsLst>
                    <a:gs pos="0">
                      <a:srgbClr val="FFFFFF">
                        <a:lumMod val="50000"/>
                      </a:srgbClr>
                    </a:gs>
                    <a:gs pos="86000">
                      <a:srgbClr val="FFFFFF">
                        <a:lumMod val="50000"/>
                      </a:srgbClr>
                    </a:gs>
                  </a:gsLst>
                  <a:path path="circle">
                    <a:fillToRect r="100000" b="100000"/>
                  </a:path>
                  <a:tileRect l="-100000" t="-100000"/>
                </a:gradFill>
              </a:rPr>
              <a:t>Considerations</a:t>
            </a:r>
            <a:endParaRPr lang="en-US" sz="1600" dirty="0">
              <a:gradFill flip="none" rotWithShape="1">
                <a:gsLst>
                  <a:gs pos="0">
                    <a:srgbClr val="FFFFFF">
                      <a:lumMod val="50000"/>
                    </a:srgbClr>
                  </a:gs>
                  <a:gs pos="86000">
                    <a:srgbClr val="FFFFFF">
                      <a:lumMod val="50000"/>
                    </a:srgbClr>
                  </a:gs>
                </a:gsLst>
                <a:path path="circle">
                  <a:fillToRect r="100000" b="100000"/>
                </a:path>
                <a:tileRect l="-100000" t="-100000"/>
              </a:gradFill>
            </a:endParaRP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Painfully low performance on 1Gb Ethernet</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Leverages </a:t>
            </a:r>
            <a:r>
              <a:rPr lang="en-US" sz="1400" dirty="0" err="1">
                <a:gradFill flip="none" rotWithShape="1">
                  <a:gsLst>
                    <a:gs pos="0">
                      <a:srgbClr val="FFFFFF">
                        <a:lumMod val="50000"/>
                      </a:srgbClr>
                    </a:gs>
                    <a:gs pos="86000">
                      <a:srgbClr val="FFFFFF">
                        <a:lumMod val="50000"/>
                      </a:srgbClr>
                    </a:gs>
                  </a:gsLst>
                  <a:path path="circle">
                    <a:fillToRect r="100000" b="100000"/>
                  </a:path>
                  <a:tileRect l="-100000" t="-100000"/>
                </a:gradFill>
              </a:rPr>
              <a:t>ESXi</a:t>
            </a: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 management interface</a:t>
            </a:r>
          </a:p>
          <a:p>
            <a:pPr marL="285744" indent="-285744" fontAlgn="t">
              <a:spcBef>
                <a:spcPts val="500"/>
              </a:spcBef>
              <a:buClr>
                <a:srgbClr val="000000">
                  <a:lumMod val="50000"/>
                  <a:lumOff val="50000"/>
                </a:srgbClr>
              </a:buClr>
              <a:buFont typeface="Arial" pitchFamily="34" charset="0"/>
              <a:buChar char="•"/>
            </a:pPr>
            <a:r>
              <a:rPr lang="en-US" sz="1400" dirty="0">
                <a:gradFill flip="none" rotWithShape="1">
                  <a:gsLst>
                    <a:gs pos="0">
                      <a:srgbClr val="FFFFFF">
                        <a:lumMod val="50000"/>
                      </a:srgbClr>
                    </a:gs>
                    <a:gs pos="86000">
                      <a:srgbClr val="FFFFFF">
                        <a:lumMod val="50000"/>
                      </a:srgbClr>
                    </a:gs>
                  </a:gsLst>
                  <a:path path="circle">
                    <a:fillToRect r="100000" b="100000"/>
                  </a:path>
                  <a:tileRect l="-100000" t="-100000"/>
                </a:gradFill>
              </a:rPr>
              <a:t>Slow on ESX 4.0 </a:t>
            </a:r>
          </a:p>
        </p:txBody>
      </p:sp>
    </p:spTree>
    <p:custDataLst>
      <p:tags r:id="rId1"/>
    </p:custDataLst>
    <p:extLst>
      <p:ext uri="{BB962C8B-B14F-4D97-AF65-F5344CB8AC3E}">
        <p14:creationId xmlns:p14="http://schemas.microsoft.com/office/powerpoint/2010/main" val="35412135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87.06"/>
  <p:tag name="GENSWF_SLIDE_TITLE" val="3.1.2 Transport Modes (3)"/>
  <p:tag name="ISPRING_SLIDE_ID_2" val="{F61E183C-1A1F-4A51-AF7B-BCB28F870916}"/>
</p:tagLst>
</file>

<file path=ppt/tags/tag3.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B4C5613D-77ED-4B6D-B417-6AC2EBEFE6D8}"/>
  <p:tag name="GENSWF_ADVANCE_TIME" val="48.53"/>
  <p:tag name="GENSWF_SLIDE_TITLE" val="3.1.2 Transport Modes (4)"/>
  <p:tag name="ISPRING_SLIDE_ID_2" val="{DCE5862E-D88C-4F61-8116-82A21722AB84}"/>
</p:tagLst>
</file>

<file path=ppt/tags/tag4.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BEF87FA6-6FD8-4D9A-9DEF-B970B0F4D223}"/>
  <p:tag name="GENSWF_ADVANCE_TIME" val="48.53"/>
  <p:tag name="GENSWF_SLIDE_TITLE" val="3.1.2 Transport Modes (5)"/>
  <p:tag name="ISPRING_SLIDE_ID_2" val="{08AC9828-E210-41B3-A615-8AA5EF6780E3}"/>
</p:tagLst>
</file>

<file path=ppt/tags/tag5.xml><?xml version="1.0" encoding="utf-8"?>
<p:tagLst xmlns:a="http://schemas.openxmlformats.org/drawingml/2006/main" xmlns:r="http://schemas.openxmlformats.org/officeDocument/2006/relationships" xmlns:p="http://schemas.openxmlformats.org/presentationml/2006/main">
  <p:tag name="ISPRING_CUSTOM_TIMING_USED" val="1"/>
  <p:tag name="TIMING" val="|28.081|7.516|9.237"/>
  <p:tag name="ISPRING_SLIDE_INDENT_LEVEL" val="0"/>
  <p:tag name="ISPRING_PLAYER_LAYOUT_TYPE" val="Full"/>
  <p:tag name="ISPRING_SLIDE_ID" val="{087326C8-9183-4964-899F-D82579D53082}"/>
  <p:tag name="GENSWF_SLIDE_TITLE" val="3.1.3 Backup Modes (2)"/>
  <p:tag name="GENSWF_ADVANCE_TIME" val="46.7"/>
  <p:tag name="ISPRING_SLIDE_ID_2" val="{3A9EF704-6789-484F-9A8F-7AED2D0824E6}"/>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TIMING" val="|8.893|5.1|4.318|19.484"/>
  <p:tag name="ISPRING_SLIDE_INDENT_LEVEL" val="0"/>
  <p:tag name="ISPRING_PLAYER_LAYOUT_TYPE" val="Full"/>
  <p:tag name="ISPRING_SLIDE_ID" val="{80D7A496-34C3-4444-9267-732DAFE3D154}"/>
  <p:tag name="GENSWF_ADVANCE_TIME" val="39.96"/>
  <p:tag name="GENSWF_SLIDE_TITLE" val="3.1.3 Backup Modes (3)"/>
  <p:tag name="ISPRING_SLIDE_ID_2" val="{016A615A-E298-48F8-BBAF-CA3FCD42FA5A}"/>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AE075FF7-1AD6-4000-80A1-39D8C76E861E}"/>
  <p:tag name="GENSWF_ADVANCE_TIME" val="125.57"/>
  <p:tag name="GENSWF_SLIDE_TITLE" val="3.1.4 Veeam Backup Repository (1)"/>
  <p:tag name="ISPRING_SLIDE_ID_2" val="{3DB2B25E-1A65-41DA-911A-FA6CFB6EFE94}"/>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32016F8F-D533-4132-B25F-B6D789CA4836}"/>
  <p:tag name="GENSWF_ADVANCE_TIME" val="6.59"/>
  <p:tag name="GENSWF_SLIDE_TITLE" val="3.1.4 Veeam Backup Repository (2)"/>
  <p:tag name="ISPRING_SLIDE_ID_2" val="{98D723B3-EC13-4AB0-B383-AFC51A2ED65B}"/>
</p:tagLst>
</file>

<file path=ppt/theme/theme1.xml><?xml version="1.0" encoding="utf-8"?>
<a:theme xmlns:a="http://schemas.openxmlformats.org/drawingml/2006/main" name="Title with content">
  <a:themeElements>
    <a:clrScheme name="사용자 지정 HPE">
      <a:dk1>
        <a:sysClr val="windowText" lastClr="000000"/>
      </a:dk1>
      <a:lt1>
        <a:sysClr val="window" lastClr="FFFFFF"/>
      </a:lt1>
      <a:dk2>
        <a:srgbClr val="808285"/>
      </a:dk2>
      <a:lt2>
        <a:srgbClr val="C6C9CA"/>
      </a:lt2>
      <a:accent1>
        <a:srgbClr val="2AD2C9"/>
      </a:accent1>
      <a:accent2>
        <a:srgbClr val="614767"/>
      </a:accent2>
      <a:accent3>
        <a:srgbClr val="FF8D6D"/>
      </a:accent3>
      <a:accent4>
        <a:srgbClr val="5F7A76"/>
      </a:accent4>
      <a:accent5>
        <a:srgbClr val="C6C9CA"/>
      </a:accent5>
      <a:accent6>
        <a:srgbClr val="808285"/>
      </a:accent6>
      <a:hlink>
        <a:srgbClr val="000000"/>
      </a:hlink>
      <a:folHlink>
        <a:srgbClr val="000000"/>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41275" cmpd="sng">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2.xml><?xml version="1.0" encoding="utf-8"?>
<a:theme xmlns:a="http://schemas.openxmlformats.org/drawingml/2006/main" name="Office Theme">
  <a:themeElements>
    <a:clrScheme name="HP Theme colors">
      <a:dk1>
        <a:sysClr val="windowText" lastClr="000000"/>
      </a:dk1>
      <a:lt1>
        <a:sysClr val="window" lastClr="FFFFFF"/>
      </a:lt1>
      <a:dk2>
        <a:srgbClr val="000000"/>
      </a:dk2>
      <a:lt2>
        <a:srgbClr val="EEECE1"/>
      </a:lt2>
      <a:accent1>
        <a:srgbClr val="0096D6"/>
      </a:accent1>
      <a:accent2>
        <a:srgbClr val="F05332"/>
      </a:accent2>
      <a:accent3>
        <a:srgbClr val="B7CA34"/>
      </a:accent3>
      <a:accent4>
        <a:srgbClr val="87898B"/>
      </a:accent4>
      <a:accent5>
        <a:srgbClr val="B9B8BB"/>
      </a:accent5>
      <a:accent6>
        <a:srgbClr val="E5E8E8"/>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EF12D574FB83142B5FD0F9104DC6FB0" ma:contentTypeVersion="8" ma:contentTypeDescription="Create a new document." ma:contentTypeScope="" ma:versionID="b13f64b187f6339b3de9540fe060f068">
  <xsd:schema xmlns:xsd="http://www.w3.org/2001/XMLSchema" xmlns:xs="http://www.w3.org/2001/XMLSchema" xmlns:p="http://schemas.microsoft.com/office/2006/metadata/properties" xmlns:ns2="d5ad5796-9a3d-4ed0-b1e0-1ed037c80903" xmlns:ns3="8e7c352d-095d-47bb-9ac1-efcd9287d26f" targetNamespace="http://schemas.microsoft.com/office/2006/metadata/properties" ma:root="true" ma:fieldsID="2cf30c125cfc583dcd3b5fa562d2e1bb" ns2:_="" ns3:_="">
    <xsd:import namespace="d5ad5796-9a3d-4ed0-b1e0-1ed037c80903"/>
    <xsd:import namespace="8e7c352d-095d-47bb-9ac1-efcd9287d26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ad5796-9a3d-4ed0-b1e0-1ed037c809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7c352d-095d-47bb-9ac1-efcd9287d26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D55D7E-0DE9-415B-B9D8-1A083D2C4291}">
  <ds:schemaRefs>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d5ad5796-9a3d-4ed0-b1e0-1ed037c80903"/>
    <ds:schemaRef ds:uri="http://purl.org/dc/elements/1.1/"/>
    <ds:schemaRef ds:uri="http://purl.org/dc/dcmitype/"/>
    <ds:schemaRef ds:uri="8e7c352d-095d-47bb-9ac1-efcd9287d26f"/>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4911B99-B5DC-4561-AED4-57F9F32CCC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ad5796-9a3d-4ed0-b1e0-1ed037c80903"/>
    <ds:schemaRef ds:uri="8e7c352d-095d-47bb-9ac1-efcd9287d2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BFFA1BC-1D6C-46F4-B0B3-E2EE807786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HP_PPT_Standard_template_16x9_Jan2013</Template>
  <TotalTime>17069</TotalTime>
  <Words>2859</Words>
  <Application>Microsoft Office PowerPoint</Application>
  <PresentationFormat>와이드스크린</PresentationFormat>
  <Paragraphs>483</Paragraphs>
  <Slides>83</Slides>
  <Notes>70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83</vt:i4>
      </vt:variant>
    </vt:vector>
  </HeadingPairs>
  <TitlesOfParts>
    <vt:vector size="92" baseType="lpstr">
      <vt:lpstr>Lucida Grande</vt:lpstr>
      <vt:lpstr>맑은 고딕</vt:lpstr>
      <vt:lpstr>Arial</vt:lpstr>
      <vt:lpstr>Calibri</vt:lpstr>
      <vt:lpstr>HP Simplified</vt:lpstr>
      <vt:lpstr>Segoe UI</vt:lpstr>
      <vt:lpstr>Segoe UI Light</vt:lpstr>
      <vt:lpstr>Wingdings</vt:lpstr>
      <vt:lpstr>Title with content</vt:lpstr>
      <vt:lpstr>Veeam Backup &amp; Replication Update 4</vt:lpstr>
      <vt:lpstr>PowerPoint 프레젠테이션</vt:lpstr>
      <vt:lpstr>가상화 백업 컴포넌트</vt:lpstr>
      <vt:lpstr>Veeam Backup Proxy (VMware)</vt:lpstr>
      <vt:lpstr>Transport Modes</vt:lpstr>
      <vt:lpstr>Transport Modes </vt:lpstr>
      <vt:lpstr>Transport Modes </vt:lpstr>
      <vt:lpstr>Transport Modes</vt:lpstr>
      <vt:lpstr>Transport Modes</vt:lpstr>
      <vt:lpstr>백업 Modes</vt:lpstr>
      <vt:lpstr>Backup Modes</vt:lpstr>
      <vt:lpstr>Backup Modes </vt:lpstr>
      <vt:lpstr>Veeam Backup Repository</vt:lpstr>
      <vt:lpstr>Veeam Backup Repository</vt:lpstr>
      <vt:lpstr>PowerPoint 프레젠테이션</vt:lpstr>
      <vt:lpstr>PowerPoint 프레젠테이션</vt:lpstr>
      <vt:lpstr>1. VMware Vsphere Backup</vt:lpstr>
      <vt:lpstr>1. VMware Vsphere Backup</vt:lpstr>
      <vt:lpstr>1. VMware Vsphere Backup</vt:lpstr>
      <vt:lpstr>1. VMware Vsphere Backup</vt:lpstr>
      <vt:lpstr>1. VMware Vsphere Backup</vt:lpstr>
      <vt:lpstr>PowerPoint 프레젠테이션</vt:lpstr>
      <vt:lpstr>2. Microsoft Hyper-V (VMware와 동일)</vt:lpstr>
      <vt:lpstr>2. Microsoft Hyper-V </vt:lpstr>
      <vt:lpstr>2. Microsoft Hyper-V </vt:lpstr>
      <vt:lpstr>2. Microsoft Hyper-V </vt:lpstr>
      <vt:lpstr>2. Microsoft Hyper-V</vt:lpstr>
      <vt:lpstr>PowerPoint 프레젠테이션</vt:lpstr>
      <vt:lpstr>3. Backup Job 생성 – VMware, Hyper V 동일함</vt:lpstr>
      <vt:lpstr>3. Backup Job 생성 – VMware, Hyper V 동일함</vt:lpstr>
      <vt:lpstr>3. Backup Job 생성 – VMware, Hyper V 동일함</vt:lpstr>
      <vt:lpstr>3. Backup Job 생성 – VMware, Hyper V 동일함</vt:lpstr>
      <vt:lpstr>3. Backup Job 생성 – VMware, Hyper V 동일함</vt:lpstr>
      <vt:lpstr>PowerPoint 프레젠테이션</vt:lpstr>
      <vt:lpstr>4. Backup 실행</vt:lpstr>
      <vt:lpstr>4. Backup Job 실행</vt:lpstr>
      <vt:lpstr>4. Backup Job 실행</vt:lpstr>
      <vt:lpstr>PowerPoint 프레젠테이션</vt:lpstr>
      <vt:lpstr>5. Backup Job Restore – File level</vt:lpstr>
      <vt:lpstr>5. Backup Job Restore – File level</vt:lpstr>
      <vt:lpstr>5. Backup Job Restore – File level</vt:lpstr>
      <vt:lpstr>5. Backup Job Restore – File level</vt:lpstr>
      <vt:lpstr>5. Backup Job Restore – File level</vt:lpstr>
      <vt:lpstr>5. Backup Job Restore – File level</vt:lpstr>
      <vt:lpstr>5. Backup Job Restore – Entire VM</vt:lpstr>
      <vt:lpstr>5. Backup Job Restore – Entire VM</vt:lpstr>
      <vt:lpstr>5. Backup Job Restore – Entire VM</vt:lpstr>
      <vt:lpstr>5. Backup Job Restore – Entire VM</vt:lpstr>
      <vt:lpstr>5. Backup Job Restore – Entire VM</vt:lpstr>
      <vt:lpstr>5. Backup Job Restore – Entire VM</vt:lpstr>
      <vt:lpstr>PowerPoint 프레젠테이션</vt:lpstr>
      <vt:lpstr>6. Replication – Job 생성</vt:lpstr>
      <vt:lpstr>6. Replication – Job 생성</vt:lpstr>
      <vt:lpstr>6. Replication – Job 생성</vt:lpstr>
      <vt:lpstr>6. Replication – Job 생성</vt:lpstr>
      <vt:lpstr>6. Replication – Job 생성</vt:lpstr>
      <vt:lpstr>6. Replication – Job 실행</vt:lpstr>
      <vt:lpstr>6. Replication – Job 실행</vt:lpstr>
      <vt:lpstr>6. Replication – Job 실행</vt:lpstr>
      <vt:lpstr>6. Replication – Job 실행</vt:lpstr>
      <vt:lpstr>6. Replication – Failover Test</vt:lpstr>
      <vt:lpstr>6. Replication – Failover Test</vt:lpstr>
      <vt:lpstr>6. Replication – Failover Test</vt:lpstr>
      <vt:lpstr>PowerPoint 프레젠테이션</vt:lpstr>
      <vt:lpstr>7. SureBackup – Application Group</vt:lpstr>
      <vt:lpstr>7. SureBackup – Application Group</vt:lpstr>
      <vt:lpstr>7. SureBackup – Application Group</vt:lpstr>
      <vt:lpstr>7. SureBackup – Virtual Lab</vt:lpstr>
      <vt:lpstr>7. SureBackup – Virtual Lab</vt:lpstr>
      <vt:lpstr>7. SureBackup – Virtual Lab</vt:lpstr>
      <vt:lpstr>7. SureBackup – Virtual Lab</vt:lpstr>
      <vt:lpstr>7. SureBackup – Virtual Lab</vt:lpstr>
      <vt:lpstr>7. SureBackup – Virtual Lab</vt:lpstr>
      <vt:lpstr>7. SureBackup – SureBackup Job</vt:lpstr>
      <vt:lpstr>7. SureBackup – SureBackup Job</vt:lpstr>
      <vt:lpstr>7. SureBackup – SureBackup Job</vt:lpstr>
      <vt:lpstr>7. SureBackup – SureBackup Job</vt:lpstr>
      <vt:lpstr>7. SureBackup – SureBackup Job</vt:lpstr>
      <vt:lpstr>7. SureBackup – SureBackup Job</vt:lpstr>
      <vt:lpstr>7. SureBackup – SureBackup Job</vt:lpstr>
      <vt:lpstr>7. SureBackup – SureBackup Job</vt:lpstr>
      <vt:lpstr>7. SureBackup – SureBackup Job</vt:lpstr>
      <vt:lpstr>Thank you</vt:lpstr>
    </vt:vector>
  </TitlesOfParts>
  <Company>Hewlett Packard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Na, Seung-Gu (Presales)</dc:creator>
  <cp:lastModifiedBy>김 용현</cp:lastModifiedBy>
  <cp:revision>827</cp:revision>
  <cp:lastPrinted>2012-04-13T15:38:33Z</cp:lastPrinted>
  <dcterms:created xsi:type="dcterms:W3CDTF">2014-08-14T06:18:01Z</dcterms:created>
  <dcterms:modified xsi:type="dcterms:W3CDTF">2022-02-01T18:15:36Z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0x010100AEF12D574FB83142B5FD0F9104DC6FB0</vt:lpwstr>
  </property>
</Properties>
</file>